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0" r:id="rId6"/>
    <p:sldId id="261" r:id="rId7"/>
    <p:sldId id="269" r:id="rId8"/>
    <p:sldId id="264" r:id="rId9"/>
    <p:sldId id="265" r:id="rId10"/>
    <p:sldId id="271" r:id="rId11"/>
    <p:sldId id="279" r:id="rId12"/>
    <p:sldId id="272" r:id="rId13"/>
    <p:sldId id="284" r:id="rId14"/>
    <p:sldId id="285" r:id="rId15"/>
    <p:sldId id="283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  <p:embeddedFont>
      <p:font typeface="Roboto Slab Light" pitchFamily="2" charset="0"/>
      <p:regular r:id="rId24"/>
    </p:embeddedFont>
  </p:embeddedFontLst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/>
    <p:restoredTop sz="96366"/>
  </p:normalViewPr>
  <p:slideViewPr>
    <p:cSldViewPr snapToGrid="0" snapToObjects="1">
      <p:cViewPr>
        <p:scale>
          <a:sx n="97" d="100"/>
          <a:sy n="97" d="100"/>
        </p:scale>
        <p:origin x="536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810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E1B26-7983-A2C6-493C-0239A22D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FB97F-2167-D9B4-7F8D-2F11FB7AA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56CF6-FA05-E13D-2596-7CFC011B4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417F9-8FDC-8A51-10B1-5BE52A7D1F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44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BB0B2-702D-8871-E3CC-EE1B42972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3508A-679E-F9B7-080D-23AD26B91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F5556-7300-B38A-00B6-7F657BE67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29BDB-1A13-AA40-1650-CD178927F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5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HK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：使用 </a:t>
            </a:r>
            <a:r>
              <a:rPr lang="en-US" altLang="zh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 </a:t>
            </a:r>
            <a:r>
              <a:rPr lang="zh-HK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方法，將多個決策樹的預測結果平均或投票來形成最終預測結果。</a:t>
            </a:r>
          </a:p>
          <a:p>
            <a:r>
              <a:rPr lang="en-US" altLang="zh-H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zh-HK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：使用 </a:t>
            </a:r>
            <a:r>
              <a:rPr lang="en-US" altLang="zh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 </a:t>
            </a:r>
            <a:r>
              <a:rPr lang="zh-HK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方法，將多個決策樹的預測結果累加起來形成最終預測結果。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162839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microsoft.com/office/2007/relationships/hdphoto" Target="../media/hdphoto4.wdp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rything to know about hotel stars - KAYAK">
            <a:extLst>
              <a:ext uri="{FF2B5EF4-FFF2-40B4-BE49-F238E27FC236}">
                <a16:creationId xmlns:a16="http://schemas.microsoft.com/office/drawing/2014/main" id="{C9409721-9108-B920-0265-27D0837F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83"/>
                    </a14:imgEffect>
                    <a14:imgEffect>
                      <a14:saturation sat="1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70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6800890" y="28901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>
                    <a:lumMod val="5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Hotel Booking Cancellation Prediction</a:t>
            </a:r>
            <a:endParaRPr lang="en-US" sz="44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800890" y="46687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5 Machine Learning Algorithms with Optimized Feature Engineering</a:t>
            </a: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B70882-9F5F-F1D4-488A-FDD554764DD2}"/>
              </a:ext>
            </a:extLst>
          </p:cNvPr>
          <p:cNvSpPr txBox="1"/>
          <p:nvPr/>
        </p:nvSpPr>
        <p:spPr>
          <a:xfrm>
            <a:off x="11709400" y="7150100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Wong Wing Yin , Renee</a:t>
            </a:r>
            <a:endParaRPr kumimoji="1" lang="zh-HK" altLang="en-US" sz="20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343989" y="2160270"/>
            <a:ext cx="2456021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87.05%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3362920" y="3010733"/>
            <a:ext cx="2418159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accuracy (Random</a:t>
            </a:r>
          </a:p>
          <a:p>
            <a:pPr marL="0" indent="0" algn="ctr">
              <a:lnSpc>
                <a:spcPts val="22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Forest) 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54248" y="2160270"/>
            <a:ext cx="2456140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41.7%</a:t>
            </a:r>
            <a:endParaRPr lang="en-US" sz="4850" dirty="0"/>
          </a:p>
        </p:txBody>
      </p:sp>
      <p:sp>
        <p:nvSpPr>
          <p:cNvPr id="8" name="Text 5"/>
          <p:cNvSpPr/>
          <p:nvPr/>
        </p:nvSpPr>
        <p:spPr>
          <a:xfrm>
            <a:off x="714018" y="3010733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Cancellation Rate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54248" y="3414951"/>
            <a:ext cx="245614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033611" y="2160270"/>
            <a:ext cx="2456021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93.86%</a:t>
            </a:r>
            <a:endParaRPr lang="en-US" sz="4850" dirty="0"/>
          </a:p>
        </p:txBody>
      </p:sp>
      <p:sp>
        <p:nvSpPr>
          <p:cNvPr id="11" name="Text 8"/>
          <p:cNvSpPr/>
          <p:nvPr/>
        </p:nvSpPr>
        <p:spPr>
          <a:xfrm>
            <a:off x="6033611" y="3010733"/>
            <a:ext cx="2456021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AUC (Random Forest)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033611" y="3707011"/>
            <a:ext cx="245602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897137" y="4441757"/>
            <a:ext cx="2336602" cy="37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4 Predictors</a:t>
            </a:r>
            <a:endParaRPr lang="en-US" sz="3200" dirty="0"/>
          </a:p>
        </p:txBody>
      </p:sp>
      <p:sp>
        <p:nvSpPr>
          <p:cNvPr id="20" name="Text 17"/>
          <p:cNvSpPr/>
          <p:nvPr/>
        </p:nvSpPr>
        <p:spPr>
          <a:xfrm>
            <a:off x="1256943" y="4961526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97136" y="5002285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adr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7444" y="9083971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buSzPct val="10000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897136" y="5450428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deposit_type_Non</a:t>
            </a: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Refund</a:t>
            </a:r>
          </a:p>
          <a:p>
            <a:pPr marL="342900" indent="-342900">
              <a:buSzPct val="100000"/>
              <a:buChar char="•"/>
            </a:pPr>
            <a:r>
              <a:rPr lang="en-US" sz="24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previous_cancellations</a:t>
            </a:r>
            <a:endParaRPr lang="en-US" sz="2400" dirty="0">
              <a:solidFill>
                <a:srgbClr val="15213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SzPct val="100000"/>
              <a:buChar char="•"/>
            </a:pPr>
            <a:r>
              <a:rPr lang="en-US" sz="24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lead_time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5625A8B5-591B-4FB7-1704-9D032FCC68AF}"/>
              </a:ext>
            </a:extLst>
          </p:cNvPr>
          <p:cNvSpPr/>
          <p:nvPr/>
        </p:nvSpPr>
        <p:spPr>
          <a:xfrm>
            <a:off x="714018" y="349951"/>
            <a:ext cx="7890272" cy="1119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Hotels: Higher Cancellation Challenge</a:t>
            </a:r>
            <a:endParaRPr lang="en-US" sz="350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BD62C587-1A26-E9AC-E6EC-2D955D04F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4051"/>
            <a:ext cx="5486400" cy="8230553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8CEB5E1-03ED-75E8-A5E2-D10B526A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4039015"/>
            <a:ext cx="4539219" cy="4087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2216" y="2776895"/>
            <a:ext cx="4604623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Findings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822643" y="4444723"/>
            <a:ext cx="3103840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Price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1086842" y="538198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Price sensitive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2643" y="5827395"/>
            <a:ext cx="3103840" cy="2497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50"/>
              </a:lnSpc>
            </a:pP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City hotel guests are very responsive to room rates; even small price changes can impact cancellation likelihood.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184015" y="4444723"/>
            <a:ext cx="310395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Policy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4448334" y="538198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Non-refundable deposit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184015" y="5827395"/>
            <a:ext cx="3103959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 likely to cancel if the booking requires a non-refundable deposit, reflecting a stronger commitment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45507" y="4444723"/>
            <a:ext cx="310395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Behavior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7809825" y="538198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Previous cancellations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545507" y="5827395"/>
            <a:ext cx="3103959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Guests with a history of cancellations are more prone to cancel again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906998" y="4444723"/>
            <a:ext cx="310395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</a:t>
            </a:r>
            <a:endParaRPr lang="en-US" sz="5350" dirty="0"/>
          </a:p>
        </p:txBody>
      </p:sp>
      <p:sp>
        <p:nvSpPr>
          <p:cNvPr id="14" name="Text 11"/>
          <p:cNvSpPr/>
          <p:nvPr/>
        </p:nvSpPr>
        <p:spPr>
          <a:xfrm>
            <a:off x="11171317" y="538198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booking stability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906998" y="5827395"/>
            <a:ext cx="3103959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Longer lead time leads to higher cancellation rate 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3816" y="7615595"/>
            <a:ext cx="13188315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0242" name="Picture 2" descr="100+ City Images [4K] | Download Free Images &amp; Stock Photos on Unsplash">
            <a:extLst>
              <a:ext uri="{FF2B5EF4-FFF2-40B4-BE49-F238E27FC236}">
                <a16:creationId xmlns:a16="http://schemas.microsoft.com/office/drawing/2014/main" id="{AF5FF447-9776-A847-B89B-836C76F8D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t="28086" r="406" b="40537"/>
          <a:stretch>
            <a:fillRect/>
          </a:stretch>
        </p:blipFill>
        <p:spPr bwMode="auto">
          <a:xfrm>
            <a:off x="0" y="0"/>
            <a:ext cx="14630400" cy="258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59BB4F-BC35-A072-268E-B6EEAE4FC845}"/>
              </a:ext>
            </a:extLst>
          </p:cNvPr>
          <p:cNvSpPr txBox="1"/>
          <p:nvPr/>
        </p:nvSpPr>
        <p:spPr>
          <a:xfrm>
            <a:off x="592216" y="3415546"/>
            <a:ext cx="600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customer: short-trip traveler, business traveler</a:t>
            </a:r>
            <a:endParaRPr kumimoji="1" lang="zh-HK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8" name="圖片 17" descr="一張含有 文字, 字型, 螢幕擷取畫面, 收據 的圖片&#10;&#10;AI 產生的內容可能不正確。">
            <a:extLst>
              <a:ext uri="{FF2B5EF4-FFF2-40B4-BE49-F238E27FC236}">
                <a16:creationId xmlns:a16="http://schemas.microsoft.com/office/drawing/2014/main" id="{4AC2BD04-43AC-8E3B-9A8E-8C38BEE80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3704" y="6744850"/>
            <a:ext cx="28448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41764" y="594162"/>
            <a:ext cx="7890272" cy="1119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255635" y="2234942"/>
            <a:ext cx="2480786" cy="591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87.48%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8376484" y="3049806"/>
            <a:ext cx="2238970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altLang="zh-HK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accuracy (Random </a:t>
            </a:r>
          </a:p>
          <a:p>
            <a:pPr algn="ctr">
              <a:lnSpc>
                <a:spcPts val="2200"/>
              </a:lnSpc>
            </a:pPr>
            <a:r>
              <a:rPr lang="en-US" altLang="zh-HK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Forest)</a:t>
            </a:r>
            <a:endParaRPr lang="en-US" altLang="zh-HK" sz="1750" dirty="0"/>
          </a:p>
        </p:txBody>
      </p:sp>
      <p:sp>
        <p:nvSpPr>
          <p:cNvPr id="7" name="Text 4"/>
          <p:cNvSpPr/>
          <p:nvPr/>
        </p:nvSpPr>
        <p:spPr>
          <a:xfrm>
            <a:off x="5541764" y="2249349"/>
            <a:ext cx="2480905" cy="591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36.05%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5662731" y="3064213"/>
            <a:ext cx="2238970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Cancellation Rate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951131" y="2249349"/>
            <a:ext cx="2480786" cy="591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95.96%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10951131" y="3064213"/>
            <a:ext cx="2480786" cy="559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AUC (Random Forest)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940744" y="4352609"/>
            <a:ext cx="2792016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4 Predictors</a:t>
            </a:r>
            <a:endParaRPr lang="en-US" sz="3200" dirty="0"/>
          </a:p>
        </p:txBody>
      </p:sp>
      <p:sp>
        <p:nvSpPr>
          <p:cNvPr id="21" name="Text 18"/>
          <p:cNvSpPr/>
          <p:nvPr/>
        </p:nvSpPr>
        <p:spPr>
          <a:xfrm>
            <a:off x="5982731" y="5097027"/>
            <a:ext cx="372665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total_of_special_requests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5982731" y="5446118"/>
            <a:ext cx="372665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deposit_type_Non</a:t>
            </a: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Refund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5982731" y="5795209"/>
            <a:ext cx="372665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room_type_change</a:t>
            </a:r>
            <a:endParaRPr lang="en-US" sz="2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SzPct val="10000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required_car_parking_spaces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940744" y="6448763"/>
            <a:ext cx="3726656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2400" dirty="0"/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B6FEB5DB-830B-06C2-1C4F-7752AFC5A6E2}"/>
              </a:ext>
            </a:extLst>
          </p:cNvPr>
          <p:cNvSpPr/>
          <p:nvPr/>
        </p:nvSpPr>
        <p:spPr>
          <a:xfrm>
            <a:off x="5941100" y="606862"/>
            <a:ext cx="7835503" cy="116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Resort Hotels: Lower Cancellation Baseline</a:t>
            </a:r>
            <a:endParaRPr lang="en-US" sz="365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ED96D623-F839-1609-DEB7-486342D7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0500" cy="82296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CACB8A1-7544-2BEE-D98C-BF6128586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644" y="3996495"/>
            <a:ext cx="4292756" cy="38838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7BE8D-93A7-6EC4-0F34-E8BB3AD20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10B1BF1-D9E5-324B-E9EA-AA79905C2708}"/>
              </a:ext>
            </a:extLst>
          </p:cNvPr>
          <p:cNvSpPr/>
          <p:nvPr/>
        </p:nvSpPr>
        <p:spPr>
          <a:xfrm>
            <a:off x="604916" y="3033415"/>
            <a:ext cx="4604623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Findings</a:t>
            </a:r>
            <a:endParaRPr lang="en-US" sz="32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B4358BA-D4DE-1B0C-E89E-DEF81B9DB456}"/>
              </a:ext>
            </a:extLst>
          </p:cNvPr>
          <p:cNvSpPr/>
          <p:nvPr/>
        </p:nvSpPr>
        <p:spPr>
          <a:xfrm>
            <a:off x="822643" y="4444723"/>
            <a:ext cx="3103840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Request</a:t>
            </a:r>
            <a:endParaRPr lang="en-US" sz="53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D5D6733-E796-AD73-738D-919F46091C40}"/>
              </a:ext>
            </a:extLst>
          </p:cNvPr>
          <p:cNvSpPr/>
          <p:nvPr/>
        </p:nvSpPr>
        <p:spPr>
          <a:xfrm>
            <a:off x="1086842" y="538198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Special requirements</a:t>
            </a:r>
            <a:endParaRPr lang="en-US" sz="2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8A2CA12-54C7-2F27-163B-4CE857CEE5CD}"/>
              </a:ext>
            </a:extLst>
          </p:cNvPr>
          <p:cNvSpPr/>
          <p:nvPr/>
        </p:nvSpPr>
        <p:spPr>
          <a:xfrm>
            <a:off x="822643" y="5827395"/>
            <a:ext cx="3103840" cy="2497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50"/>
              </a:lnSpc>
            </a:pP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Resort hotel guests are planning for a specific experience, but unmet needs trigger cancellations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12E2BE5-CC94-9AB1-1D7B-5F32266FD743}"/>
              </a:ext>
            </a:extLst>
          </p:cNvPr>
          <p:cNvSpPr/>
          <p:nvPr/>
        </p:nvSpPr>
        <p:spPr>
          <a:xfrm>
            <a:off x="4184015" y="4444723"/>
            <a:ext cx="310395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Room</a:t>
            </a:r>
            <a:endParaRPr lang="en-US" sz="53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9221996-21EC-9A07-9C87-B4834CD47660}"/>
              </a:ext>
            </a:extLst>
          </p:cNvPr>
          <p:cNvSpPr/>
          <p:nvPr/>
        </p:nvSpPr>
        <p:spPr>
          <a:xfrm>
            <a:off x="7958573" y="537948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Non-refundable deposit</a:t>
            </a:r>
            <a:endParaRPr lang="en-US" sz="20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184A232-7C2F-062E-2BA1-3CB618541184}"/>
              </a:ext>
            </a:extLst>
          </p:cNvPr>
          <p:cNvSpPr/>
          <p:nvPr/>
        </p:nvSpPr>
        <p:spPr>
          <a:xfrm>
            <a:off x="7694254" y="5824895"/>
            <a:ext cx="3103959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 likely to cancel if the booking requires a non-refundable deposit, reflecting a stronger commitment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B7B2954-D72B-E266-F41E-96D560BCE9E4}"/>
              </a:ext>
            </a:extLst>
          </p:cNvPr>
          <p:cNvSpPr/>
          <p:nvPr/>
        </p:nvSpPr>
        <p:spPr>
          <a:xfrm>
            <a:off x="7545507" y="4444723"/>
            <a:ext cx="310395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Policy</a:t>
            </a:r>
            <a:endParaRPr lang="en-US" sz="53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D2F01F1-8D29-31A1-AD8B-760198C17271}"/>
              </a:ext>
            </a:extLst>
          </p:cNvPr>
          <p:cNvSpPr/>
          <p:nvPr/>
        </p:nvSpPr>
        <p:spPr>
          <a:xfrm>
            <a:off x="4390548" y="538198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Room type</a:t>
            </a:r>
            <a:endParaRPr lang="en-US" sz="20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8A7E906-5D3D-9D67-990D-7E1109EC4366}"/>
              </a:ext>
            </a:extLst>
          </p:cNvPr>
          <p:cNvSpPr/>
          <p:nvPr/>
        </p:nvSpPr>
        <p:spPr>
          <a:xfrm>
            <a:off x="4126230" y="5827395"/>
            <a:ext cx="3103959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50"/>
              </a:lnSpc>
            </a:pP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Guests expecting a certain room or upgrade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4929BEFA-4760-AA55-9F56-78DC3116A8ED}"/>
              </a:ext>
            </a:extLst>
          </p:cNvPr>
          <p:cNvSpPr/>
          <p:nvPr/>
        </p:nvSpPr>
        <p:spPr>
          <a:xfrm>
            <a:off x="10906998" y="4444723"/>
            <a:ext cx="310395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Parking</a:t>
            </a:r>
            <a:endParaRPr lang="en-US" sz="53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0AE30908-9F04-8E64-A2A7-75D32E1EB37E}"/>
              </a:ext>
            </a:extLst>
          </p:cNvPr>
          <p:cNvSpPr/>
          <p:nvPr/>
        </p:nvSpPr>
        <p:spPr>
          <a:xfrm>
            <a:off x="11171317" y="538198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car parking spaces</a:t>
            </a:r>
            <a:endParaRPr lang="en-US" sz="20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FC3705C-C21B-2BC6-B4F6-D0C791554175}"/>
              </a:ext>
            </a:extLst>
          </p:cNvPr>
          <p:cNvSpPr/>
          <p:nvPr/>
        </p:nvSpPr>
        <p:spPr>
          <a:xfrm>
            <a:off x="10906998" y="5827395"/>
            <a:ext cx="3103959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50"/>
              </a:lnSpc>
            </a:pP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Guests who request parking usually have already arranged their trips,</a:t>
            </a:r>
            <a:r>
              <a:rPr lang="en-US" altLang="zh-HK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reflecting a stronger commitment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8E894E14-0169-C77A-2196-EA7FC2AE36D9}"/>
              </a:ext>
            </a:extLst>
          </p:cNvPr>
          <p:cNvSpPr/>
          <p:nvPr/>
        </p:nvSpPr>
        <p:spPr>
          <a:xfrm>
            <a:off x="693816" y="7615595"/>
            <a:ext cx="13188315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028150-34FC-6944-CBA3-A0C5EFB69288}"/>
              </a:ext>
            </a:extLst>
          </p:cNvPr>
          <p:cNvSpPr txBox="1"/>
          <p:nvPr/>
        </p:nvSpPr>
        <p:spPr>
          <a:xfrm>
            <a:off x="604916" y="3672066"/>
            <a:ext cx="600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customer: </a:t>
            </a:r>
            <a:r>
              <a:rPr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families, couples, luxury travelers</a:t>
            </a:r>
            <a:endParaRPr kumimoji="1" lang="zh-HK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292" name="Picture 4" descr="Kudo Hotel &amp; Beach Club (Adults Only) Reviews, Deals &amp; Photos 2026 -  Expedia.com">
            <a:extLst>
              <a:ext uri="{FF2B5EF4-FFF2-40B4-BE49-F238E27FC236}">
                <a16:creationId xmlns:a16="http://schemas.microsoft.com/office/drawing/2014/main" id="{371B0059-6B25-5241-CDCA-1D78017E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009" b="48748"/>
          <a:stretch>
            <a:fillRect/>
          </a:stretch>
        </p:blipFill>
        <p:spPr bwMode="auto">
          <a:xfrm>
            <a:off x="0" y="-4575810"/>
            <a:ext cx="14630400" cy="722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8FEC3-C91B-D6BA-4BEC-D86DC2A3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ustomer Service Excellence - Happy to share my Top Tips">
            <a:extLst>
              <a:ext uri="{FF2B5EF4-FFF2-40B4-BE49-F238E27FC236}">
                <a16:creationId xmlns:a16="http://schemas.microsoft.com/office/drawing/2014/main" id="{1C43E72A-D566-758A-F730-AE02978C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63039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 descr="一張含有 白色, 設計 的圖片&#10;&#10;AI 產生的內容可能不正確。">
            <a:extLst>
              <a:ext uri="{FF2B5EF4-FFF2-40B4-BE49-F238E27FC236}">
                <a16:creationId xmlns:a16="http://schemas.microsoft.com/office/drawing/2014/main" id="{98E8FA94-6658-1B79-F87C-EF0C8AA8E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12" y="1100650"/>
            <a:ext cx="12153900" cy="647438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5EDAA57-DABA-D207-8F32-E639185A8563}"/>
              </a:ext>
            </a:extLst>
          </p:cNvPr>
          <p:cNvSpPr/>
          <p:nvPr/>
        </p:nvSpPr>
        <p:spPr>
          <a:xfrm>
            <a:off x="3579376" y="1478449"/>
            <a:ext cx="7772400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          Suggestion</a:t>
            </a:r>
            <a:endParaRPr lang="en-US" sz="40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D0EC487-B833-34CA-E839-DEA6B1E231F2}"/>
              </a:ext>
            </a:extLst>
          </p:cNvPr>
          <p:cNvSpPr/>
          <p:nvPr/>
        </p:nvSpPr>
        <p:spPr>
          <a:xfrm>
            <a:off x="2849920" y="2666044"/>
            <a:ext cx="4066778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Hotel</a:t>
            </a:r>
            <a:endParaRPr lang="en-US" sz="3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4C27805-F016-09D7-363D-AADFD329592D}"/>
              </a:ext>
            </a:extLst>
          </p:cNvPr>
          <p:cNvSpPr/>
          <p:nvPr/>
        </p:nvSpPr>
        <p:spPr>
          <a:xfrm>
            <a:off x="2155221" y="3185659"/>
            <a:ext cx="4443492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E1B9270-CECE-30E1-4C73-62E26724A81B}"/>
              </a:ext>
            </a:extLst>
          </p:cNvPr>
          <p:cNvSpPr/>
          <p:nvPr/>
        </p:nvSpPr>
        <p:spPr>
          <a:xfrm>
            <a:off x="1743234" y="3424960"/>
            <a:ext cx="5156200" cy="91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 corporate accommodation contracts 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with flexible cancellation periods &amp; fixed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pricing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46359D7-8006-EF68-A5A4-161E4B34E504}"/>
              </a:ext>
            </a:extLst>
          </p:cNvPr>
          <p:cNvSpPr/>
          <p:nvPr/>
        </p:nvSpPr>
        <p:spPr>
          <a:xfrm>
            <a:off x="1738146" y="4319250"/>
            <a:ext cx="359997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Tx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B90AB2A-F366-B74B-5766-171CC9ED4689}"/>
              </a:ext>
            </a:extLst>
          </p:cNvPr>
          <p:cNvSpPr/>
          <p:nvPr/>
        </p:nvSpPr>
        <p:spPr>
          <a:xfrm>
            <a:off x="1738146" y="4595169"/>
            <a:ext cx="515620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Tx/>
              <a:buChar char="•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Auto-detect guests’ cancellation history, apply non-refundable deposits for high-risk guests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0CF7A73-1088-FE6E-43E5-23EFAF56789D}"/>
              </a:ext>
            </a:extLst>
          </p:cNvPr>
          <p:cNvSpPr/>
          <p:nvPr/>
        </p:nvSpPr>
        <p:spPr>
          <a:xfrm>
            <a:off x="1738146" y="5713342"/>
            <a:ext cx="515620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Launch a dedicated “Late Night Deals” category in the hotel app, offering discounts on unsold rooms for the same night to attract last-minute guests.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3012FB03-50B8-5E84-FB78-52EC59BBDDF3}"/>
              </a:ext>
            </a:extLst>
          </p:cNvPr>
          <p:cNvSpPr/>
          <p:nvPr/>
        </p:nvSpPr>
        <p:spPr>
          <a:xfrm>
            <a:off x="8723470" y="2668833"/>
            <a:ext cx="4066778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Resort hotel</a:t>
            </a:r>
            <a:endParaRPr lang="en-US" sz="3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9711009A-3F06-0F1C-1661-4AA4A6A3BD39}"/>
              </a:ext>
            </a:extLst>
          </p:cNvPr>
          <p:cNvSpPr/>
          <p:nvPr/>
        </p:nvSpPr>
        <p:spPr>
          <a:xfrm>
            <a:off x="7516615" y="3424960"/>
            <a:ext cx="4629011" cy="96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Tailor experiences to individual guest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preferences to increase satisfaction 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and reduce cancellations.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CB1EF99-CD52-6834-43C3-5910B6B62D84}"/>
              </a:ext>
            </a:extLst>
          </p:cNvPr>
          <p:cNvSpPr/>
          <p:nvPr/>
        </p:nvSpPr>
        <p:spPr>
          <a:xfrm>
            <a:off x="7516615" y="4599283"/>
            <a:ext cx="359997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 a loyalty program to foster 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emotional connection and encourage </a:t>
            </a:r>
          </a:p>
          <a:p>
            <a:pPr>
              <a:lnSpc>
                <a:spcPts val="2550"/>
              </a:lnSpc>
              <a:buSzPct val="100000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repeat bookings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9E3EE3EA-6C29-546E-D557-BC01E997ED2E}"/>
              </a:ext>
            </a:extLst>
          </p:cNvPr>
          <p:cNvSpPr/>
          <p:nvPr/>
        </p:nvSpPr>
        <p:spPr>
          <a:xfrm>
            <a:off x="7616569" y="5378720"/>
            <a:ext cx="359997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AE3D2ABB-07D0-9698-B68B-1EE90C05ED91}"/>
              </a:ext>
            </a:extLst>
          </p:cNvPr>
          <p:cNvSpPr/>
          <p:nvPr/>
        </p:nvSpPr>
        <p:spPr>
          <a:xfrm>
            <a:off x="7516615" y="5713342"/>
            <a:ext cx="5047733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altLang="zh-HK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Bundle accommodation with car rental to boost booking commitment and convenience.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735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otel Front Desk Management: Duties, Challenges, and Tips">
            <a:extLst>
              <a:ext uri="{FF2B5EF4-FFF2-40B4-BE49-F238E27FC236}">
                <a16:creationId xmlns:a16="http://schemas.microsoft.com/office/drawing/2014/main" id="{B345CE6E-B4BD-826E-702B-D2C6AFF8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E203CC-B510-A57C-A850-30D887ABFE20}"/>
              </a:ext>
            </a:extLst>
          </p:cNvPr>
          <p:cNvSpPr/>
          <p:nvPr/>
        </p:nvSpPr>
        <p:spPr>
          <a:xfrm>
            <a:off x="3765550" y="3433296"/>
            <a:ext cx="7023100" cy="165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61199D-B97C-88A5-682D-9D9785D898FF}"/>
              </a:ext>
            </a:extLst>
          </p:cNvPr>
          <p:cNvSpPr txBox="1"/>
          <p:nvPr/>
        </p:nvSpPr>
        <p:spPr>
          <a:xfrm>
            <a:off x="3937000" y="3145304"/>
            <a:ext cx="1003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2000" i="1" dirty="0">
                <a:solidFill>
                  <a:schemeClr val="accent1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Thank you!</a:t>
            </a:r>
            <a:endParaRPr kumimoji="1" lang="zh-HK" altLang="en-US" sz="12000" i="1" dirty="0">
              <a:solidFill>
                <a:schemeClr val="accent1">
                  <a:lumMod val="50000"/>
                </a:schemeClr>
              </a:solidFill>
              <a:latin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8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9476"/>
            <a:ext cx="5137785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257" y="1622584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7" y="1948934"/>
            <a:ext cx="4260294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9257" y="2097405"/>
            <a:ext cx="333982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 Predictive Features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9257" y="2541746"/>
            <a:ext cx="4260294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 the most important factors that signal potential cancellations across booking patterns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185053" y="1622584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53" y="1948934"/>
            <a:ext cx="4260294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85053" y="2097405"/>
            <a:ext cx="298775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Compare ML Algorithms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185053" y="2541746"/>
            <a:ext cx="4260294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performance of 5 different machine learning approaches to find optimal prediction method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9650849" y="1622584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49" y="1948934"/>
            <a:ext cx="4260294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50849" y="2097405"/>
            <a:ext cx="3613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Optimize Feature Engineering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650849" y="2541746"/>
            <a:ext cx="4260294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automated techniques to enhance predictive power through transformation optimization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19257" y="3887510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4193262"/>
            <a:ext cx="6493193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9257" y="4362331"/>
            <a:ext cx="3189089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Analyze Property Patterns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19257" y="4806672"/>
            <a:ext cx="649319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differences between Resort and City hotel cancellation behaviors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417951" y="3887510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6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951" y="4193262"/>
            <a:ext cx="6493193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17951" y="4362331"/>
            <a:ext cx="305919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Deliver Business Insights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7417951" y="4806672"/>
            <a:ext cx="649319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actionable recommendations for deployment and revenue optimization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443549" y="5952053"/>
            <a:ext cx="6467594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endParaRPr lang="en-US" sz="5300" dirty="0"/>
          </a:p>
        </p:txBody>
      </p:sp>
      <p:pic>
        <p:nvPicPr>
          <p:cNvPr id="3074" name="Picture 2" descr="Top 5 Service Recovery Strategies to Improve Guest Experience - Blueprint RF">
            <a:extLst>
              <a:ext uri="{FF2B5EF4-FFF2-40B4-BE49-F238E27FC236}">
                <a16:creationId xmlns:a16="http://schemas.microsoft.com/office/drawing/2014/main" id="{71FEBD30-009E-0C50-287F-6C45A2154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8" t="52930" r="375"/>
          <a:stretch>
            <a:fillRect/>
          </a:stretch>
        </p:blipFill>
        <p:spPr bwMode="auto">
          <a:xfrm>
            <a:off x="0" y="5919073"/>
            <a:ext cx="14630400" cy="23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oney - Definition, Uses, Properties and Characteristics">
            <a:extLst>
              <a:ext uri="{FF2B5EF4-FFF2-40B4-BE49-F238E27FC236}">
                <a16:creationId xmlns:a16="http://schemas.microsoft.com/office/drawing/2014/main" id="{B7CC35C1-2BFF-683E-9BDC-DCC7F490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931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 descr="一張含有 白色, 設計 的圖片&#10;&#10;AI 產生的內容可能不正確。">
            <a:extLst>
              <a:ext uri="{FF2B5EF4-FFF2-40B4-BE49-F238E27FC236}">
                <a16:creationId xmlns:a16="http://schemas.microsoft.com/office/drawing/2014/main" id="{CCF8758D-52B8-2D4C-98E1-D64453E64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412" y="1018603"/>
            <a:ext cx="12153900" cy="64743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46076" y="1227813"/>
            <a:ext cx="7772400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Billion-Dollar Challenge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2159000" y="2229129"/>
            <a:ext cx="4066778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of Cancellations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159000" y="2952503"/>
            <a:ext cx="4443492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cancel rates hovering around 24% within the industry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2159000" y="4170825"/>
            <a:ext cx="359997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Lost Revenue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159000" y="4869505"/>
            <a:ext cx="359997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Tx/>
              <a:buChar char="•"/>
            </a:pPr>
            <a:r>
              <a:rPr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Operational Waste</a:t>
            </a:r>
            <a:r>
              <a:rPr lang="zh-HK" altLang="en-US" dirty="0">
                <a:latin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Inefficient Resource Allocation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159000" y="5892737"/>
            <a:ext cx="359997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Increased Overbooking Risk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59000" y="6551867"/>
            <a:ext cx="359997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Negative brand image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13013" y="2229129"/>
            <a:ext cx="4066778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Opportunity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732276" y="2958606"/>
            <a:ext cx="4840724" cy="834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prediction enables proactive strategies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840742" y="4173059"/>
            <a:ext cx="359997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pricing adjustments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840742" y="4869505"/>
            <a:ext cx="359997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Targeted policies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7840742" y="5733596"/>
            <a:ext cx="359997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840742" y="5560596"/>
            <a:ext cx="359997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staffing and inventory planning</a:t>
            </a:r>
            <a:endParaRPr lang="en-US" dirty="0"/>
          </a:p>
        </p:txBody>
      </p:sp>
      <p:sp>
        <p:nvSpPr>
          <p:cNvPr id="20" name="向上箭號 19">
            <a:extLst>
              <a:ext uri="{FF2B5EF4-FFF2-40B4-BE49-F238E27FC236}">
                <a16:creationId xmlns:a16="http://schemas.microsoft.com/office/drawing/2014/main" id="{30101D6E-E0F3-EB0A-18B4-2CF0C14B9ECD}"/>
              </a:ext>
            </a:extLst>
          </p:cNvPr>
          <p:cNvSpPr/>
          <p:nvPr/>
        </p:nvSpPr>
        <p:spPr>
          <a:xfrm>
            <a:off x="7247533" y="2316696"/>
            <a:ext cx="241300" cy="461418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DE2FA3F2-2E2F-1591-7FD7-AEDD3EDC1961}"/>
              </a:ext>
            </a:extLst>
          </p:cNvPr>
          <p:cNvSpPr/>
          <p:nvPr/>
        </p:nvSpPr>
        <p:spPr>
          <a:xfrm>
            <a:off x="6717388" y="2316696"/>
            <a:ext cx="238066" cy="4652303"/>
          </a:xfrm>
          <a:prstGeom prst="downArrow">
            <a:avLst/>
          </a:prstGeom>
          <a:solidFill>
            <a:srgbClr val="F077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292" y="5283308"/>
            <a:ext cx="2475918" cy="247591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78534" y="1078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27334" y="92825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277916" y="3496647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2472072" y="6357612"/>
            <a:ext cx="1080857" cy="255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66.4%</a:t>
            </a:r>
            <a:endParaRPr lang="en-US" sz="2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928" y="5283602"/>
            <a:ext cx="2475918" cy="24785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72072" y="7956937"/>
            <a:ext cx="1098385" cy="15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Hotels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6788740" y="6357612"/>
            <a:ext cx="1080857" cy="255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33.6%</a:t>
            </a:r>
            <a:endParaRPr lang="en-US" sz="2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610" y="5283308"/>
            <a:ext cx="2475918" cy="247591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790962" y="7972204"/>
            <a:ext cx="1098385" cy="15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Resort Hotels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11183160" y="6357612"/>
            <a:ext cx="1080857" cy="255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37%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11347113" y="7966961"/>
            <a:ext cx="1098385" cy="15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Cancellation Rate</a:t>
            </a:r>
            <a:endParaRPr lang="en-US" sz="2800" dirty="0"/>
          </a:p>
        </p:txBody>
      </p:sp>
      <p:sp>
        <p:nvSpPr>
          <p:cNvPr id="14" name="Text 9"/>
          <p:cNvSpPr/>
          <p:nvPr/>
        </p:nvSpPr>
        <p:spPr>
          <a:xfrm>
            <a:off x="6132418" y="134479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6094418" y="946084"/>
            <a:ext cx="8191262" cy="905445"/>
          </a:xfrm>
          <a:prstGeom prst="roundRect">
            <a:avLst>
              <a:gd name="adj" fmla="val 2435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16" name="Text 11"/>
          <p:cNvSpPr/>
          <p:nvPr/>
        </p:nvSpPr>
        <p:spPr>
          <a:xfrm>
            <a:off x="6202482" y="1263757"/>
            <a:ext cx="1877423" cy="37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32 columns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6202482" y="1581043"/>
            <a:ext cx="79645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booking attributes</a:t>
            </a:r>
            <a:endParaRPr lang="en-US" sz="850" dirty="0"/>
          </a:p>
        </p:txBody>
      </p:sp>
      <p:sp>
        <p:nvSpPr>
          <p:cNvPr id="18" name="Shape 13"/>
          <p:cNvSpPr/>
          <p:nvPr/>
        </p:nvSpPr>
        <p:spPr>
          <a:xfrm>
            <a:off x="6094418" y="2041684"/>
            <a:ext cx="8191262" cy="908083"/>
          </a:xfrm>
          <a:prstGeom prst="roundRect">
            <a:avLst>
              <a:gd name="adj" fmla="val 2435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19" name="Text 14"/>
          <p:cNvSpPr/>
          <p:nvPr/>
        </p:nvSpPr>
        <p:spPr>
          <a:xfrm>
            <a:off x="6205044" y="23737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 internal and booking data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6213059" y="2672210"/>
            <a:ext cx="79645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 time, deposit, </a:t>
            </a:r>
            <a:r>
              <a:rPr lang="en-US" sz="8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days_in_waiting_list</a:t>
            </a:r>
            <a:endParaRPr lang="en-US" sz="850" dirty="0"/>
          </a:p>
        </p:txBody>
      </p:sp>
      <p:sp>
        <p:nvSpPr>
          <p:cNvPr id="21" name="Shape 16"/>
          <p:cNvSpPr/>
          <p:nvPr/>
        </p:nvSpPr>
        <p:spPr>
          <a:xfrm>
            <a:off x="6099712" y="3168712"/>
            <a:ext cx="8191262" cy="907121"/>
          </a:xfrm>
          <a:prstGeom prst="roundRect">
            <a:avLst>
              <a:gd name="adj" fmla="val 2435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22" name="Text 17"/>
          <p:cNvSpPr/>
          <p:nvPr/>
        </p:nvSpPr>
        <p:spPr>
          <a:xfrm>
            <a:off x="6245765" y="34223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11 customer and market data</a:t>
            </a:r>
            <a:endParaRPr lang="en-US" sz="2000" dirty="0"/>
          </a:p>
        </p:txBody>
      </p:sp>
      <p:sp>
        <p:nvSpPr>
          <p:cNvPr id="23" name="Text 18"/>
          <p:cNvSpPr/>
          <p:nvPr/>
        </p:nvSpPr>
        <p:spPr>
          <a:xfrm>
            <a:off x="6245765" y="3712828"/>
            <a:ext cx="79645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country, market segment, </a:t>
            </a:r>
            <a:r>
              <a:rPr lang="en-US" sz="8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customer_type</a:t>
            </a:r>
            <a:endParaRPr lang="en-US" sz="850" dirty="0"/>
          </a:p>
        </p:txBody>
      </p:sp>
      <p:sp>
        <p:nvSpPr>
          <p:cNvPr id="24" name="Shape 19"/>
          <p:cNvSpPr/>
          <p:nvPr/>
        </p:nvSpPr>
        <p:spPr>
          <a:xfrm>
            <a:off x="6132418" y="4245989"/>
            <a:ext cx="8191262" cy="907121"/>
          </a:xfrm>
          <a:prstGeom prst="roundRect">
            <a:avLst>
              <a:gd name="adj" fmla="val 2435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 dirty="0"/>
          </a:p>
        </p:txBody>
      </p:sp>
      <p:sp>
        <p:nvSpPr>
          <p:cNvPr id="25" name="Text 20"/>
          <p:cNvSpPr/>
          <p:nvPr/>
        </p:nvSpPr>
        <p:spPr>
          <a:xfrm>
            <a:off x="6226850" y="464907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2000" dirty="0"/>
              <a:t>Target variable :</a:t>
            </a:r>
            <a:r>
              <a:rPr lang="en-US" sz="2000" dirty="0" err="1"/>
              <a:t>is_canceled</a:t>
            </a:r>
            <a:r>
              <a:rPr lang="en-US" sz="2000" dirty="0"/>
              <a:t> = 0/1</a:t>
            </a:r>
          </a:p>
        </p:txBody>
      </p:sp>
      <p:sp>
        <p:nvSpPr>
          <p:cNvPr id="26" name="Text 21"/>
          <p:cNvSpPr/>
          <p:nvPr/>
        </p:nvSpPr>
        <p:spPr>
          <a:xfrm>
            <a:off x="6245765" y="4524834"/>
            <a:ext cx="79645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30" name="Text 25"/>
          <p:cNvSpPr/>
          <p:nvPr/>
        </p:nvSpPr>
        <p:spPr>
          <a:xfrm>
            <a:off x="692263" y="2222975"/>
            <a:ext cx="451782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119,390</a:t>
            </a:r>
            <a:endParaRPr lang="en-US" sz="3600" dirty="0"/>
          </a:p>
        </p:txBody>
      </p:sp>
      <p:sp>
        <p:nvSpPr>
          <p:cNvPr id="31" name="Text 26"/>
          <p:cNvSpPr/>
          <p:nvPr/>
        </p:nvSpPr>
        <p:spPr>
          <a:xfrm>
            <a:off x="2242399" y="279086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altLang="zh-HK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hotel reservations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692264" y="3075599"/>
            <a:ext cx="4517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Across 3 years(2015-2017)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692382" y="3952210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178</a:t>
            </a:r>
            <a:endParaRPr lang="en-US" sz="3600" dirty="0"/>
          </a:p>
        </p:txBody>
      </p:sp>
      <p:sp>
        <p:nvSpPr>
          <p:cNvPr id="34" name="Text 29"/>
          <p:cNvSpPr/>
          <p:nvPr/>
        </p:nvSpPr>
        <p:spPr>
          <a:xfrm>
            <a:off x="2309987" y="44498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Countries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5" name="Text 30"/>
          <p:cNvSpPr/>
          <p:nvPr/>
        </p:nvSpPr>
        <p:spPr>
          <a:xfrm>
            <a:off x="759912" y="4794855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guest origin diversity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30731" y="265389"/>
            <a:ext cx="454937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Processing</a:t>
            </a:r>
            <a:endParaRPr lang="en-US" sz="3300" dirty="0"/>
          </a:p>
        </p:txBody>
      </p:sp>
      <p:sp>
        <p:nvSpPr>
          <p:cNvPr id="5" name="Shape 2"/>
          <p:cNvSpPr/>
          <p:nvPr/>
        </p:nvSpPr>
        <p:spPr>
          <a:xfrm>
            <a:off x="302461" y="1367440"/>
            <a:ext cx="5579065" cy="1780120"/>
          </a:xfrm>
          <a:prstGeom prst="roundRect">
            <a:avLst>
              <a:gd name="adj" fmla="val 1822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6" name="Shape 3"/>
          <p:cNvSpPr/>
          <p:nvPr/>
        </p:nvSpPr>
        <p:spPr>
          <a:xfrm>
            <a:off x="306548" y="1367440"/>
            <a:ext cx="506245" cy="1768691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7" name="Text 4"/>
          <p:cNvSpPr/>
          <p:nvPr/>
        </p:nvSpPr>
        <p:spPr>
          <a:xfrm flipH="1">
            <a:off x="478129" y="2180999"/>
            <a:ext cx="630422" cy="728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80274" y="1541053"/>
            <a:ext cx="158223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dirty="0">
                <a:solidFill>
                  <a:schemeClr val="accent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Fill in all the missing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185898" y="1546438"/>
            <a:ext cx="517018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80275" y="1896007"/>
            <a:ext cx="3870478" cy="819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Children(KNN Imputer) </a:t>
            </a:r>
          </a:p>
          <a:p>
            <a:pPr marL="285750" indent="-285750" algn="l">
              <a:lnSpc>
                <a:spcPts val="21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Country(mode)</a:t>
            </a:r>
          </a:p>
          <a:p>
            <a:pPr marL="285750" indent="-285750" algn="l">
              <a:lnSpc>
                <a:spcPts val="21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Agent(0)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27524" y="952237"/>
            <a:ext cx="8165176" cy="7037990"/>
          </a:xfrm>
          <a:prstGeom prst="roundRect">
            <a:avLst>
              <a:gd name="adj" fmla="val 1822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zh-HK" altLang="en-US" dirty="0"/>
          </a:p>
        </p:txBody>
      </p:sp>
      <p:sp>
        <p:nvSpPr>
          <p:cNvPr id="12" name="Shape 9"/>
          <p:cNvSpPr/>
          <p:nvPr/>
        </p:nvSpPr>
        <p:spPr>
          <a:xfrm>
            <a:off x="6120725" y="952237"/>
            <a:ext cx="745360" cy="7011974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13" name="Text 10"/>
          <p:cNvSpPr/>
          <p:nvPr/>
        </p:nvSpPr>
        <p:spPr>
          <a:xfrm>
            <a:off x="6366722" y="4445216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923810" y="121300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2400" dirty="0">
                <a:solidFill>
                  <a:schemeClr val="accent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transformation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7390885" y="2014477"/>
            <a:ext cx="6901815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390885" y="2386071"/>
            <a:ext cx="6901815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BFF2473B-E682-8C15-94F0-1E294015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10" y="5388538"/>
            <a:ext cx="5448300" cy="2667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7DC9FA90-7FCC-143B-58A0-15D9E31D0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210" y="2097528"/>
            <a:ext cx="7772400" cy="294799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01176105-01AA-FAFE-20B0-2C4EC0734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210" y="6165193"/>
            <a:ext cx="5613400" cy="3175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2D11F779-05D4-77BF-BB3E-EBCA1F43A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210" y="6992648"/>
            <a:ext cx="5524500" cy="342900"/>
          </a:xfrm>
          <a:prstGeom prst="rect">
            <a:avLst/>
          </a:prstGeom>
        </p:spPr>
      </p:pic>
      <p:sp>
        <p:nvSpPr>
          <p:cNvPr id="44" name="Shape 2">
            <a:extLst>
              <a:ext uri="{FF2B5EF4-FFF2-40B4-BE49-F238E27FC236}">
                <a16:creationId xmlns:a16="http://schemas.microsoft.com/office/drawing/2014/main" id="{73A09BB4-59F9-7B5E-A51E-F826ABFE04E2}"/>
              </a:ext>
            </a:extLst>
          </p:cNvPr>
          <p:cNvSpPr/>
          <p:nvPr/>
        </p:nvSpPr>
        <p:spPr>
          <a:xfrm>
            <a:off x="302461" y="3554606"/>
            <a:ext cx="5579065" cy="1780120"/>
          </a:xfrm>
          <a:prstGeom prst="roundRect">
            <a:avLst>
              <a:gd name="adj" fmla="val 1822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pPr>
              <a:lnSpc>
                <a:spcPts val="1950"/>
              </a:lnSpc>
            </a:pPr>
            <a:r>
              <a:rPr lang="en-US" altLang="zh-HK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altLang="zh-HK" dirty="0"/>
          </a:p>
        </p:txBody>
      </p:sp>
      <p:sp>
        <p:nvSpPr>
          <p:cNvPr id="45" name="Shape 2">
            <a:extLst>
              <a:ext uri="{FF2B5EF4-FFF2-40B4-BE49-F238E27FC236}">
                <a16:creationId xmlns:a16="http://schemas.microsoft.com/office/drawing/2014/main" id="{2DE4EE94-9E28-25B7-C884-9724AC326118}"/>
              </a:ext>
            </a:extLst>
          </p:cNvPr>
          <p:cNvSpPr/>
          <p:nvPr/>
        </p:nvSpPr>
        <p:spPr>
          <a:xfrm>
            <a:off x="302460" y="5736495"/>
            <a:ext cx="5579065" cy="1780120"/>
          </a:xfrm>
          <a:prstGeom prst="roundRect">
            <a:avLst>
              <a:gd name="adj" fmla="val 1822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46" name="Shape 3">
            <a:extLst>
              <a:ext uri="{FF2B5EF4-FFF2-40B4-BE49-F238E27FC236}">
                <a16:creationId xmlns:a16="http://schemas.microsoft.com/office/drawing/2014/main" id="{AEBCAE57-96A2-0FAF-1DA3-87058DE6ED45}"/>
              </a:ext>
            </a:extLst>
          </p:cNvPr>
          <p:cNvSpPr/>
          <p:nvPr/>
        </p:nvSpPr>
        <p:spPr>
          <a:xfrm>
            <a:off x="317506" y="3554606"/>
            <a:ext cx="506245" cy="1780120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47" name="Shape 3">
            <a:extLst>
              <a:ext uri="{FF2B5EF4-FFF2-40B4-BE49-F238E27FC236}">
                <a16:creationId xmlns:a16="http://schemas.microsoft.com/office/drawing/2014/main" id="{A34F9CA2-D3C1-56A0-3E5A-56DC32861F81}"/>
              </a:ext>
            </a:extLst>
          </p:cNvPr>
          <p:cNvSpPr/>
          <p:nvPr/>
        </p:nvSpPr>
        <p:spPr>
          <a:xfrm>
            <a:off x="304874" y="5726293"/>
            <a:ext cx="506245" cy="1754471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19" name="Text 16"/>
          <p:cNvSpPr/>
          <p:nvPr/>
        </p:nvSpPr>
        <p:spPr>
          <a:xfrm>
            <a:off x="480808" y="4368850"/>
            <a:ext cx="26501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50" dirty="0"/>
          </a:p>
        </p:txBody>
      </p:sp>
      <p:sp>
        <p:nvSpPr>
          <p:cNvPr id="25" name="Text 22"/>
          <p:cNvSpPr/>
          <p:nvPr/>
        </p:nvSpPr>
        <p:spPr>
          <a:xfrm>
            <a:off x="464557" y="6525243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1080274" y="3733250"/>
            <a:ext cx="2209271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HK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One-Hot Encoding and Label Encoding</a:t>
            </a:r>
            <a:endParaRPr lang="en-US" altLang="zh-HK" dirty="0"/>
          </a:p>
        </p:txBody>
      </p:sp>
      <p:sp>
        <p:nvSpPr>
          <p:cNvPr id="26" name="Text 23"/>
          <p:cNvSpPr/>
          <p:nvPr/>
        </p:nvSpPr>
        <p:spPr>
          <a:xfrm>
            <a:off x="1080274" y="592327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chemeClr val="accent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Dropping unnecessary column</a:t>
            </a: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B118D231-D434-377A-1567-47A275A49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210" y="2894875"/>
            <a:ext cx="5346700" cy="33020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8BB5E64A-BEC6-BA0E-E07D-7510100B1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7210" y="3731319"/>
            <a:ext cx="7772400" cy="294409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F052F042-C9F4-BB44-34DB-16F4572D4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7210" y="4535683"/>
            <a:ext cx="5816600" cy="342900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35175F58-0A9E-40D3-879C-78F8542E01D8}"/>
              </a:ext>
            </a:extLst>
          </p:cNvPr>
          <p:cNvSpPr txBox="1"/>
          <p:nvPr/>
        </p:nvSpPr>
        <p:spPr>
          <a:xfrm>
            <a:off x="6866085" y="1569390"/>
            <a:ext cx="695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Transform raw data into informative data</a:t>
            </a:r>
            <a:endParaRPr kumimoji="1" lang="zh-HK" altLang="en-US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B3C348E-8175-CC59-FA47-6799A1B78D68}"/>
              </a:ext>
            </a:extLst>
          </p:cNvPr>
          <p:cNvSpPr txBox="1"/>
          <p:nvPr/>
        </p:nvSpPr>
        <p:spPr>
          <a:xfrm>
            <a:off x="6927210" y="2454690"/>
            <a:ext cx="54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Putting year, month, day into one column</a:t>
            </a:r>
            <a:endParaRPr kumimoji="1" lang="zh-HK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58FCD91-D618-3DAE-CC89-F840841B2037}"/>
              </a:ext>
            </a:extLst>
          </p:cNvPr>
          <p:cNvSpPr txBox="1"/>
          <p:nvPr/>
        </p:nvSpPr>
        <p:spPr>
          <a:xfrm>
            <a:off x="6927210" y="3309605"/>
            <a:ext cx="675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Arrival season </a:t>
            </a:r>
            <a:endParaRPr kumimoji="1" lang="zh-HK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DF82826-7C04-8E01-3BBF-FE61B70FDC07}"/>
              </a:ext>
            </a:extLst>
          </p:cNvPr>
          <p:cNvSpPr txBox="1"/>
          <p:nvPr/>
        </p:nvSpPr>
        <p:spPr>
          <a:xfrm>
            <a:off x="6927210" y="4114800"/>
            <a:ext cx="555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Peak tourist season</a:t>
            </a:r>
            <a:endParaRPr kumimoji="1" lang="zh-HK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EDF42AB-7152-E55B-7B5A-D171EA5503E2}"/>
              </a:ext>
            </a:extLst>
          </p:cNvPr>
          <p:cNvSpPr txBox="1"/>
          <p:nvPr/>
        </p:nvSpPr>
        <p:spPr>
          <a:xfrm>
            <a:off x="6923810" y="4967706"/>
            <a:ext cx="731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Holiday period in the destination</a:t>
            </a:r>
          </a:p>
          <a:p>
            <a:endParaRPr kumimoji="1" lang="zh-HK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E5262FF-034D-DA5B-6D0F-E355B70E1637}"/>
              </a:ext>
            </a:extLst>
          </p:cNvPr>
          <p:cNvSpPr txBox="1"/>
          <p:nvPr/>
        </p:nvSpPr>
        <p:spPr>
          <a:xfrm>
            <a:off x="6923810" y="5746018"/>
            <a:ext cx="703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Divide countries into regions</a:t>
            </a:r>
            <a:endParaRPr kumimoji="1" lang="zh-HK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3FFD645-1E17-96E6-B98E-28FBA01AE789}"/>
              </a:ext>
            </a:extLst>
          </p:cNvPr>
          <p:cNvSpPr txBox="1"/>
          <p:nvPr/>
        </p:nvSpPr>
        <p:spPr>
          <a:xfrm>
            <a:off x="6923810" y="6543913"/>
            <a:ext cx="637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Holiday period in the country of origin</a:t>
            </a:r>
            <a:endParaRPr kumimoji="1" lang="zh-HK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EA23DB0-CC2F-066F-81CC-CDE02BC39184}"/>
              </a:ext>
            </a:extLst>
          </p:cNvPr>
          <p:cNvSpPr txBox="1"/>
          <p:nvPr/>
        </p:nvSpPr>
        <p:spPr>
          <a:xfrm>
            <a:off x="7001743" y="7480765"/>
            <a:ext cx="540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Downgrade, upgrade, or unchanged</a:t>
            </a:r>
            <a:endParaRPr kumimoji="1" lang="zh-HK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E3D55A1-1854-9B0C-C7AB-BF7514D6734C}"/>
              </a:ext>
            </a:extLst>
          </p:cNvPr>
          <p:cNvSpPr txBox="1"/>
          <p:nvPr/>
        </p:nvSpPr>
        <p:spPr>
          <a:xfrm>
            <a:off x="1080274" y="4377251"/>
            <a:ext cx="46335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'meal', '</a:t>
            </a:r>
            <a:r>
              <a:rPr lang="en-US" altLang="zh-HK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market_segment</a:t>
            </a: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'hotel', '</a:t>
            </a:r>
            <a:r>
              <a:rPr lang="en-US" altLang="zh-HK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distribution_channel</a:t>
            </a: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altLang="zh-HK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deposit_type</a:t>
            </a: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and '</a:t>
            </a:r>
            <a:r>
              <a:rPr lang="en-US" altLang="zh-HK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customer_type</a:t>
            </a: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’. </a:t>
            </a:r>
            <a:r>
              <a:rPr lang="en-US" altLang="zh-HK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reserved_room_type</a:t>
            </a:r>
            <a:endParaRPr lang="en-US" altLang="zh-HK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HK" altLang="en-US" sz="16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DDCF805-DB8E-535E-D8C8-51BA1A3D3970}"/>
              </a:ext>
            </a:extLst>
          </p:cNvPr>
          <p:cNvSpPr txBox="1"/>
          <p:nvPr/>
        </p:nvSpPr>
        <p:spPr>
          <a:xfrm>
            <a:off x="976731" y="6271546"/>
            <a:ext cx="4904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Dropping unnecessary columns to enhance model speed, avoid data leakage, and prevent overfitting</a:t>
            </a:r>
            <a:endParaRPr lang="en-US" altLang="zh-HK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5303DF0-248E-3E2E-FC14-596F6713B6DD}"/>
              </a:ext>
            </a:extLst>
          </p:cNvPr>
          <p:cNvSpPr txBox="1"/>
          <p:nvPr/>
        </p:nvSpPr>
        <p:spPr>
          <a:xfrm>
            <a:off x="1080274" y="4114800"/>
            <a:ext cx="4515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</a:t>
            </a:r>
            <a:r>
              <a:rPr kumimoji="1"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bool/int/float</a:t>
            </a:r>
            <a:endParaRPr lang="en-US" altLang="zh-HK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D928BAB-3802-DF27-1048-A965F0EAE482}"/>
              </a:ext>
            </a:extLst>
          </p:cNvPr>
          <p:cNvSpPr txBox="1"/>
          <p:nvPr/>
        </p:nvSpPr>
        <p:spPr>
          <a:xfrm>
            <a:off x="1080274" y="6992648"/>
            <a:ext cx="4633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HK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reservation_status</a:t>
            </a:r>
            <a:endParaRPr lang="en-US" altLang="zh-HK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kumimoji="1" lang="zh-HK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11"/>
          <p:cNvSpPr/>
          <p:nvPr/>
        </p:nvSpPr>
        <p:spPr>
          <a:xfrm>
            <a:off x="887928" y="5055474"/>
            <a:ext cx="195512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Modeling</a:t>
            </a:r>
            <a:endParaRPr lang="en-US" sz="24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928" y="5585658"/>
            <a:ext cx="260628" cy="26062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87928" y="6009164"/>
            <a:ext cx="162925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Hotel_or_modeling_data.csv</a:t>
            </a:r>
            <a:endParaRPr lang="en-US" dirty="0"/>
          </a:p>
        </p:txBody>
      </p:sp>
      <p:sp>
        <p:nvSpPr>
          <p:cNvPr id="21" name="Text 13"/>
          <p:cNvSpPr/>
          <p:nvPr/>
        </p:nvSpPr>
        <p:spPr>
          <a:xfrm>
            <a:off x="887928" y="6290866"/>
            <a:ext cx="9957872" cy="51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Booking data for all types of hotels, including city hotels and resort hotels. It provides the most comprehensive </a:t>
            </a:r>
          </a:p>
          <a:p>
            <a:pPr>
              <a:lnSpc>
                <a:spcPts val="1600"/>
              </a:lnSpc>
            </a:pP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perspective, allowing for analysis of overall hotel booking trends and patterns.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928" y="6968688"/>
            <a:ext cx="260628" cy="260628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887928" y="7392194"/>
            <a:ext cx="181356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City_df.csv</a:t>
            </a:r>
            <a:endParaRPr lang="en-US" dirty="0"/>
          </a:p>
        </p:txBody>
      </p:sp>
      <p:sp>
        <p:nvSpPr>
          <p:cNvPr id="30" name="Text 19"/>
          <p:cNvSpPr/>
          <p:nvPr/>
        </p:nvSpPr>
        <p:spPr>
          <a:xfrm>
            <a:off x="887928" y="7673896"/>
            <a:ext cx="4464129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In-depth</a:t>
            </a: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analysis of city hotel booking trends and</a:t>
            </a:r>
          </a:p>
          <a:p>
            <a:pPr>
              <a:lnSpc>
                <a:spcPts val="16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patterns</a:t>
            </a:r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5435" y="6968688"/>
            <a:ext cx="260628" cy="260628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6975435" y="7392194"/>
            <a:ext cx="162925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Resort_df.csv</a:t>
            </a:r>
            <a:endParaRPr lang="en-US" dirty="0"/>
          </a:p>
        </p:txBody>
      </p:sp>
      <p:sp>
        <p:nvSpPr>
          <p:cNvPr id="33" name="Text 21"/>
          <p:cNvSpPr/>
          <p:nvPr/>
        </p:nvSpPr>
        <p:spPr>
          <a:xfrm>
            <a:off x="6975435" y="7673896"/>
            <a:ext cx="4464129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altLang="zh-HK" sz="16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In-depth</a:t>
            </a: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analysis of resort hotel booking trends and</a:t>
            </a:r>
          </a:p>
          <a:p>
            <a:pPr>
              <a:lnSpc>
                <a:spcPts val="1600"/>
              </a:lnSpc>
            </a:pPr>
            <a:r>
              <a:rPr lang="en-US" altLang="zh-HK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patterns</a:t>
            </a:r>
          </a:p>
        </p:txBody>
      </p:sp>
      <p:pic>
        <p:nvPicPr>
          <p:cNvPr id="36" name="圖片 35" descr="一張含有 文字, 功能表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97B23BB7-5E2F-AF81-311A-504B8424B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00" y="272772"/>
            <a:ext cx="4089400" cy="4313478"/>
          </a:xfrm>
          <a:prstGeom prst="rect">
            <a:avLst/>
          </a:prstGeom>
        </p:spPr>
      </p:pic>
      <p:pic>
        <p:nvPicPr>
          <p:cNvPr id="38" name="圖片 37" descr="一張含有 文字, 功能表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36D18E5F-D070-F498-1588-10427F0756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3300" y="272772"/>
            <a:ext cx="4464129" cy="4313478"/>
          </a:xfrm>
          <a:prstGeom prst="rect">
            <a:avLst/>
          </a:prstGeom>
        </p:spPr>
      </p:pic>
      <p:pic>
        <p:nvPicPr>
          <p:cNvPr id="40" name="圖片 39" descr="一張含有 文字, 功能表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973FC370-CE70-088C-3D24-7BDE71C4CE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1457" y="274796"/>
            <a:ext cx="4464129" cy="4313478"/>
          </a:xfrm>
          <a:prstGeom prst="rect">
            <a:avLst/>
          </a:prstGeom>
        </p:spPr>
      </p:pic>
      <p:sp>
        <p:nvSpPr>
          <p:cNvPr id="41" name="Text 15">
            <a:extLst>
              <a:ext uri="{FF2B5EF4-FFF2-40B4-BE49-F238E27FC236}">
                <a16:creationId xmlns:a16="http://schemas.microsoft.com/office/drawing/2014/main" id="{00DD5FD3-3482-C00C-4DE3-EC2899066E05}"/>
              </a:ext>
            </a:extLst>
          </p:cNvPr>
          <p:cNvSpPr/>
          <p:nvPr/>
        </p:nvSpPr>
        <p:spPr>
          <a:xfrm>
            <a:off x="11404799" y="6009164"/>
            <a:ext cx="3098602" cy="618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5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48</a:t>
            </a:r>
            <a:endParaRPr lang="en-US" sz="5400" dirty="0"/>
          </a:p>
        </p:txBody>
      </p:sp>
      <p:sp>
        <p:nvSpPr>
          <p:cNvPr id="42" name="Text 16">
            <a:extLst>
              <a:ext uri="{FF2B5EF4-FFF2-40B4-BE49-F238E27FC236}">
                <a16:creationId xmlns:a16="http://schemas.microsoft.com/office/drawing/2014/main" id="{37A52468-3F19-424D-7269-D381C4446842}"/>
              </a:ext>
            </a:extLst>
          </p:cNvPr>
          <p:cNvSpPr/>
          <p:nvPr/>
        </p:nvSpPr>
        <p:spPr>
          <a:xfrm>
            <a:off x="11783537" y="6861175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Features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966" y="772239"/>
            <a:ext cx="5095875" cy="439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Overall Model Performance</a:t>
            </a:r>
            <a:endParaRPr lang="en-US" sz="400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01176AB-8AFF-A80A-6A52-4157B3EF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256134"/>
              </p:ext>
            </p:extLst>
          </p:nvPr>
        </p:nvGraphicFramePr>
        <p:xfrm>
          <a:off x="619918" y="1465541"/>
          <a:ext cx="13870939" cy="264671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865669">
                  <a:extLst>
                    <a:ext uri="{9D8B030D-6E8A-4147-A177-3AD203B41FA5}">
                      <a16:colId xmlns:a16="http://schemas.microsoft.com/office/drawing/2014/main" val="4283419548"/>
                    </a:ext>
                  </a:extLst>
                </a:gridCol>
                <a:gridCol w="3564919">
                  <a:extLst>
                    <a:ext uri="{9D8B030D-6E8A-4147-A177-3AD203B41FA5}">
                      <a16:colId xmlns:a16="http://schemas.microsoft.com/office/drawing/2014/main" val="379941459"/>
                    </a:ext>
                  </a:extLst>
                </a:gridCol>
                <a:gridCol w="3422322">
                  <a:extLst>
                    <a:ext uri="{9D8B030D-6E8A-4147-A177-3AD203B41FA5}">
                      <a16:colId xmlns:a16="http://schemas.microsoft.com/office/drawing/2014/main" val="2046345277"/>
                    </a:ext>
                  </a:extLst>
                </a:gridCol>
                <a:gridCol w="3018029">
                  <a:extLst>
                    <a:ext uri="{9D8B030D-6E8A-4147-A177-3AD203B41FA5}">
                      <a16:colId xmlns:a16="http://schemas.microsoft.com/office/drawing/2014/main" val="2497977047"/>
                    </a:ext>
                  </a:extLst>
                </a:gridCol>
              </a:tblGrid>
              <a:tr h="426759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</a:t>
                      </a:r>
                      <a:endParaRPr lang="zh-HK" altLang="en-US" sz="200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accuracy</a:t>
                      </a:r>
                      <a:endParaRPr lang="zh-HK" altLang="en-US" sz="200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f1</a:t>
                      </a:r>
                      <a:endParaRPr lang="zh-HK" altLang="en-US" sz="200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8336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Random Forest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highlight>
                            <a:srgbClr val="FFFF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0.88</a:t>
                      </a:r>
                      <a:endParaRPr lang="zh-HK" altLang="en-US" dirty="0">
                        <a:highlight>
                          <a:srgbClr val="FFFF00"/>
                        </a:highlight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highlight>
                            <a:srgbClr val="FFFF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0.83</a:t>
                      </a:r>
                      <a:endParaRPr lang="zh-HK" altLang="en-US" dirty="0">
                        <a:highlight>
                          <a:srgbClr val="FFFF00"/>
                        </a:highlight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highlight>
                            <a:srgbClr val="FFFF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59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XGBoost</a:t>
                      </a:r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0.85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0.80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0.92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405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MLP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0.84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0.77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0.91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50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Logistic Regression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0.79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0.72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57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Decision Tree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0.77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0.55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0.80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61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cs typeface="Roboto" panose="02000000000000000000" pitchFamily="2" charset="0"/>
                        </a:rPr>
                        <a:t>Stacking(LR+XGB)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cs typeface="Roboto" panose="02000000000000000000" pitchFamily="2" charset="0"/>
                        </a:rPr>
                        <a:t>0.84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cs typeface="Roboto" panose="02000000000000000000" pitchFamily="2" charset="0"/>
                        </a:rPr>
                        <a:t>0.79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cs typeface="Roboto" panose="02000000000000000000" pitchFamily="2" charset="0"/>
                        </a:rPr>
                        <a:t>0.92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0627491"/>
                  </a:ext>
                </a:extLst>
              </a:tr>
            </a:tbl>
          </a:graphicData>
        </a:graphic>
      </p:graphicFrame>
      <p:sp>
        <p:nvSpPr>
          <p:cNvPr id="21" name="Shape 7">
            <a:extLst>
              <a:ext uri="{FF2B5EF4-FFF2-40B4-BE49-F238E27FC236}">
                <a16:creationId xmlns:a16="http://schemas.microsoft.com/office/drawing/2014/main" id="{AF93CEF6-A6DF-1B52-D244-7D2AD4BB7E9C}"/>
              </a:ext>
            </a:extLst>
          </p:cNvPr>
          <p:cNvSpPr/>
          <p:nvPr/>
        </p:nvSpPr>
        <p:spPr>
          <a:xfrm>
            <a:off x="619918" y="4366221"/>
            <a:ext cx="7533482" cy="3647479"/>
          </a:xfrm>
          <a:prstGeom prst="roundRect">
            <a:avLst>
              <a:gd name="adj" fmla="val 2565"/>
            </a:avLst>
          </a:prstGeom>
          <a:solidFill>
            <a:srgbClr val="C3CFEF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0FDB997D-1BD8-BA7B-5EAA-E4A88B061DF5}"/>
              </a:ext>
            </a:extLst>
          </p:cNvPr>
          <p:cNvSpPr/>
          <p:nvPr/>
        </p:nvSpPr>
        <p:spPr>
          <a:xfrm>
            <a:off x="4916864" y="9164895"/>
            <a:ext cx="5295186" cy="34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E18E7B9-B772-E77F-E9B9-A8E3CDA28C96}"/>
              </a:ext>
            </a:extLst>
          </p:cNvPr>
          <p:cNvSpPr txBox="1"/>
          <p:nvPr/>
        </p:nvSpPr>
        <p:spPr>
          <a:xfrm>
            <a:off x="1752600" y="4730979"/>
            <a:ext cx="430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 model: Random Forest</a:t>
            </a:r>
            <a:endParaRPr kumimoji="1" lang="zh-HK" altLang="en-US" sz="2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1ED7D0E-692F-FE9D-0088-D4F1C5F9B5DB}"/>
              </a:ext>
            </a:extLst>
          </p:cNvPr>
          <p:cNvSpPr txBox="1"/>
          <p:nvPr/>
        </p:nvSpPr>
        <p:spPr>
          <a:xfrm>
            <a:off x="1752600" y="5456962"/>
            <a:ext cx="484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 method: </a:t>
            </a:r>
            <a:r>
              <a:rPr lang="en-US" altLang="zh-HK" sz="2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Ensemble Methods</a:t>
            </a:r>
            <a:endParaRPr kumimoji="1" lang="zh-HK" altLang="en-US" sz="2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83BA89E-3DE1-8770-8711-8186B61B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54" y="4229715"/>
            <a:ext cx="5534144" cy="3876675"/>
          </a:xfrm>
          <a:prstGeom prst="rect">
            <a:avLst/>
          </a:prstGeom>
        </p:spPr>
      </p:pic>
      <p:sp>
        <p:nvSpPr>
          <p:cNvPr id="34" name="Rectangle 3">
            <a:extLst>
              <a:ext uri="{FF2B5EF4-FFF2-40B4-BE49-F238E27FC236}">
                <a16:creationId xmlns:a16="http://schemas.microsoft.com/office/drawing/2014/main" id="{AC493575-9B63-F7B6-BBA9-438577C80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58" y="5978169"/>
            <a:ext cx="634034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HK" altLang="zh-HK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cs typeface="Roboto" panose="02000000000000000000" pitchFamily="2" charset="0"/>
              </a:rPr>
              <a:t>The top 3 models are all ensemble methods:</a:t>
            </a:r>
            <a:endParaRPr kumimoji="0" lang="zh-HK" altLang="zh-HK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cs typeface="Roboto" panose="02000000000000000000" pitchFamily="2" charset="0"/>
            </a:endParaRPr>
          </a:p>
          <a:p>
            <a:pPr lvl="0"/>
            <a:r>
              <a:rPr lang="en-US" altLang="zh-HK" dirty="0">
                <a:solidFill>
                  <a:srgbClr val="000000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	1. Random</a:t>
            </a:r>
            <a:r>
              <a:rPr kumimoji="0" lang="zh-HK" altLang="zh-HK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cs typeface="Roboto" panose="02000000000000000000" pitchFamily="2" charset="0"/>
              </a:rPr>
              <a:t> Forest </a:t>
            </a:r>
            <a:r>
              <a:rPr kumimoji="0" lang="en-US" altLang="zh-HK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(bagging)</a:t>
            </a:r>
            <a:endParaRPr kumimoji="0" lang="zh-HK" altLang="zh-HK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HK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cs typeface="Roboto" panose="02000000000000000000" pitchFamily="2" charset="0"/>
              </a:rPr>
              <a:t>	2. </a:t>
            </a:r>
            <a:r>
              <a:rPr kumimoji="0" lang="zh-HK" altLang="zh-HK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cs typeface="Roboto" panose="02000000000000000000" pitchFamily="2" charset="0"/>
              </a:rPr>
              <a:t>XGBoost (boosting)</a:t>
            </a:r>
            <a:endParaRPr kumimoji="0" lang="en-US" altLang="zh-HK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/>
            <a:r>
              <a:rPr lang="en-US" altLang="zh-HK" dirty="0">
                <a:solidFill>
                  <a:srgbClr val="000000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	3. Stacking</a:t>
            </a:r>
            <a:r>
              <a:rPr kumimoji="0" lang="zh-HK" altLang="zh-HK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cs typeface="Roboto" panose="02000000000000000000" pitchFamily="2" charset="0"/>
              </a:rPr>
              <a:t> (LR + XGBoost)</a:t>
            </a:r>
            <a:endParaRPr kumimoji="0" lang="en-US" altLang="zh-HK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buFontTx/>
              <a:buChar char="•"/>
            </a:pPr>
            <a:r>
              <a:rPr lang="en-US" altLang="zh-HK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Combining</a:t>
            </a:r>
            <a:r>
              <a:rPr kumimoji="0" lang="zh-HK" altLang="zh-HK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cs typeface="Roboto" panose="02000000000000000000" pitchFamily="2" charset="0"/>
              </a:rPr>
              <a:t> multiple decision boundaries is crucial for this problem</a:t>
            </a:r>
            <a:r>
              <a:rPr kumimoji="0" lang="zh-HK" altLang="zh-HK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zh-HK" altLang="zh-HK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Image 5" descr="preencoded.png">
            <a:extLst>
              <a:ext uri="{FF2B5EF4-FFF2-40B4-BE49-F238E27FC236}">
                <a16:creationId xmlns:a16="http://schemas.microsoft.com/office/drawing/2014/main" id="{B1C2E838-8F11-EB9E-88BC-B5518FBCE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746" y="4848980"/>
            <a:ext cx="313054" cy="313054"/>
          </a:xfrm>
          <a:prstGeom prst="rect">
            <a:avLst/>
          </a:prstGeom>
        </p:spPr>
      </p:pic>
      <p:pic>
        <p:nvPicPr>
          <p:cNvPr id="39" name="Image 5" descr="preencoded.png">
            <a:extLst>
              <a:ext uri="{FF2B5EF4-FFF2-40B4-BE49-F238E27FC236}">
                <a16:creationId xmlns:a16="http://schemas.microsoft.com/office/drawing/2014/main" id="{E9D43426-E6B9-A53D-6AB6-D5CFF2B35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732" y="5531267"/>
            <a:ext cx="313054" cy="3130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BDB49ECF-11E2-2B20-2A31-8A683DB4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4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32577"/>
          </a:xfrm>
          <a:prstGeom prst="rect">
            <a:avLst/>
          </a:prstGeom>
        </p:spPr>
      </p:pic>
      <p:pic>
        <p:nvPicPr>
          <p:cNvPr id="59" name="圖片 58" descr="一張含有 白色, 設計 的圖片&#10;&#10;AI 產生的內容可能不正確。">
            <a:extLst>
              <a:ext uri="{FF2B5EF4-FFF2-40B4-BE49-F238E27FC236}">
                <a16:creationId xmlns:a16="http://schemas.microsoft.com/office/drawing/2014/main" id="{0F2D6CA0-E3D6-382B-F151-CB88957A8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57" y="228600"/>
            <a:ext cx="14280899" cy="777239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25185" y="1013652"/>
            <a:ext cx="588883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Engineered Features Tested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6556218" y="1695098"/>
            <a:ext cx="47031" cy="6107091"/>
          </a:xfrm>
          <a:prstGeom prst="roundRect">
            <a:avLst>
              <a:gd name="adj" fmla="val 118281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4" name="Shape 2"/>
          <p:cNvSpPr/>
          <p:nvPr/>
        </p:nvSpPr>
        <p:spPr>
          <a:xfrm>
            <a:off x="5881968" y="2362846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5" name="Shape 3"/>
          <p:cNvSpPr/>
          <p:nvPr/>
        </p:nvSpPr>
        <p:spPr>
          <a:xfrm>
            <a:off x="6399771" y="216317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6" name="Text 4"/>
          <p:cNvSpPr/>
          <p:nvPr/>
        </p:nvSpPr>
        <p:spPr>
          <a:xfrm>
            <a:off x="6467398" y="2205326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-521176" y="2271127"/>
            <a:ext cx="6212205" cy="333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00"/>
              </a:lnSpc>
            </a:pPr>
            <a:r>
              <a:rPr lang="en-US" sz="175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price_per_night_per_guest</a:t>
            </a:r>
            <a:endParaRPr lang="en-US" sz="1750" dirty="0">
              <a:solidFill>
                <a:srgbClr val="15213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23416" y="2599230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adr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adults+children+babies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782437" y="344417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10" name="Shape 8"/>
          <p:cNvSpPr/>
          <p:nvPr/>
        </p:nvSpPr>
        <p:spPr>
          <a:xfrm>
            <a:off x="6399771" y="325283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11" name="Text 9"/>
          <p:cNvSpPr/>
          <p:nvPr/>
        </p:nvSpPr>
        <p:spPr>
          <a:xfrm>
            <a:off x="6467398" y="328665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503718" y="331475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high_price_peak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03718" y="3704442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ADR × high season indicator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5881968" y="4376312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15" name="Shape 13"/>
          <p:cNvSpPr/>
          <p:nvPr/>
        </p:nvSpPr>
        <p:spPr>
          <a:xfrm>
            <a:off x="6399771" y="418497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16" name="Text 14"/>
          <p:cNvSpPr/>
          <p:nvPr/>
        </p:nvSpPr>
        <p:spPr>
          <a:xfrm>
            <a:off x="6467398" y="421879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3448211" y="4246891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lead_time_squared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-1833007" y="4615873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6782437" y="5308452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20" name="Shape 18"/>
          <p:cNvSpPr/>
          <p:nvPr/>
        </p:nvSpPr>
        <p:spPr>
          <a:xfrm>
            <a:off x="6399771" y="5117119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21" name="Text 19"/>
          <p:cNvSpPr/>
          <p:nvPr/>
        </p:nvSpPr>
        <p:spPr>
          <a:xfrm>
            <a:off x="6467398" y="515093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496773" y="6915272"/>
            <a:ext cx="290357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weekend_ratio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96773" y="7304964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stays_in_weekend_nights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 (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stays_in_weekend_nights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+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stays_in_week_nights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+ 1),</a:t>
            </a:r>
          </a:p>
        </p:txBody>
      </p:sp>
      <p:sp>
        <p:nvSpPr>
          <p:cNvPr id="24" name="Shape 22"/>
          <p:cNvSpPr/>
          <p:nvPr/>
        </p:nvSpPr>
        <p:spPr>
          <a:xfrm>
            <a:off x="5881968" y="6240592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25" name="Shape 23"/>
          <p:cNvSpPr/>
          <p:nvPr/>
        </p:nvSpPr>
        <p:spPr>
          <a:xfrm>
            <a:off x="6399771" y="6049259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26" name="Text 24"/>
          <p:cNvSpPr/>
          <p:nvPr/>
        </p:nvSpPr>
        <p:spPr>
          <a:xfrm>
            <a:off x="6467398" y="6083073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3448211" y="6111171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Booking_stability_score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37244" y="6453905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previous_bookings_not_canceled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 </a:t>
            </a:r>
          </a:p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previous_bookings_not_canceled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'+ 'previous_cancellations+1)</a:t>
            </a:r>
          </a:p>
        </p:txBody>
      </p:sp>
      <p:sp>
        <p:nvSpPr>
          <p:cNvPr id="29" name="Shape 27"/>
          <p:cNvSpPr/>
          <p:nvPr/>
        </p:nvSpPr>
        <p:spPr>
          <a:xfrm>
            <a:off x="6782437" y="7172733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0" name="Shape 28"/>
          <p:cNvSpPr/>
          <p:nvPr/>
        </p:nvSpPr>
        <p:spPr>
          <a:xfrm>
            <a:off x="6399771" y="6981399"/>
            <a:ext cx="405527" cy="4055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zh-HK" altLang="en-US"/>
          </a:p>
        </p:txBody>
      </p:sp>
      <p:sp>
        <p:nvSpPr>
          <p:cNvPr id="31" name="Text 29"/>
          <p:cNvSpPr/>
          <p:nvPr/>
        </p:nvSpPr>
        <p:spPr>
          <a:xfrm>
            <a:off x="6467398" y="7015213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503718" y="507555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children_squared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503718" y="5465241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9EFEC7-49E6-9FC9-BCB0-FDC276C4088C}"/>
              </a:ext>
            </a:extLst>
          </p:cNvPr>
          <p:cNvSpPr txBox="1"/>
          <p:nvPr/>
        </p:nvSpPr>
        <p:spPr>
          <a:xfrm>
            <a:off x="457716" y="427411"/>
            <a:ext cx="1191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Engineering Features optimization with </a:t>
            </a:r>
            <a:r>
              <a:rPr lang="en-US" altLang="zh-HK" sz="32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Optuna</a:t>
            </a:r>
            <a:endParaRPr lang="en-US" altLang="zh-HK" sz="3200" dirty="0"/>
          </a:p>
          <a:p>
            <a:endParaRPr kumimoji="1" lang="zh-HK" altLang="en-US" sz="3200" dirty="0"/>
          </a:p>
        </p:txBody>
      </p:sp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36D34962-D0DB-AEB6-A902-345AC3CCE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951" y="1071202"/>
            <a:ext cx="420291" cy="420291"/>
          </a:xfrm>
          <a:prstGeom prst="rect">
            <a:avLst/>
          </a:prstGeom>
        </p:spPr>
      </p:pic>
      <p:pic>
        <p:nvPicPr>
          <p:cNvPr id="36" name="Image 2" descr="preencoded.png">
            <a:extLst>
              <a:ext uri="{FF2B5EF4-FFF2-40B4-BE49-F238E27FC236}">
                <a16:creationId xmlns:a16="http://schemas.microsoft.com/office/drawing/2014/main" id="{D16AC007-22DF-C727-F078-B536E45DD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6561" y="1186693"/>
            <a:ext cx="189071" cy="189071"/>
          </a:xfrm>
          <a:prstGeom prst="rect">
            <a:avLst/>
          </a:prstGeom>
        </p:spPr>
      </p:pic>
      <p:sp>
        <p:nvSpPr>
          <p:cNvPr id="37" name="Text 4">
            <a:extLst>
              <a:ext uri="{FF2B5EF4-FFF2-40B4-BE49-F238E27FC236}">
                <a16:creationId xmlns:a16="http://schemas.microsoft.com/office/drawing/2014/main" id="{278D2BA8-12E8-758E-35E3-592D25E0C451}"/>
              </a:ext>
            </a:extLst>
          </p:cNvPr>
          <p:cNvSpPr/>
          <p:nvPr/>
        </p:nvSpPr>
        <p:spPr>
          <a:xfrm>
            <a:off x="4730951" y="1631510"/>
            <a:ext cx="175117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 testes</a:t>
            </a:r>
            <a:endParaRPr lang="en-US" sz="1350" dirty="0"/>
          </a:p>
        </p:txBody>
      </p:sp>
      <p:pic>
        <p:nvPicPr>
          <p:cNvPr id="41" name="Image 4" descr="preencoded.png">
            <a:extLst>
              <a:ext uri="{FF2B5EF4-FFF2-40B4-BE49-F238E27FC236}">
                <a16:creationId xmlns:a16="http://schemas.microsoft.com/office/drawing/2014/main" id="{6E77AD5A-95BD-25F0-5283-457EB8C0A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58172" y="2166459"/>
            <a:ext cx="189071" cy="189071"/>
          </a:xfrm>
          <a:prstGeom prst="rect">
            <a:avLst/>
          </a:prstGeom>
        </p:spPr>
      </p:pic>
      <p:pic>
        <p:nvPicPr>
          <p:cNvPr id="46" name="Image 6" descr="preencoded.png">
            <a:extLst>
              <a:ext uri="{FF2B5EF4-FFF2-40B4-BE49-F238E27FC236}">
                <a16:creationId xmlns:a16="http://schemas.microsoft.com/office/drawing/2014/main" id="{1EC35652-DFFF-6D01-1D15-9690A68CD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39333" y="4871611"/>
            <a:ext cx="189071" cy="189071"/>
          </a:xfrm>
          <a:prstGeom prst="rect">
            <a:avLst/>
          </a:prstGeom>
        </p:spPr>
      </p:pic>
      <p:sp>
        <p:nvSpPr>
          <p:cNvPr id="47" name="Text 10">
            <a:extLst>
              <a:ext uri="{FF2B5EF4-FFF2-40B4-BE49-F238E27FC236}">
                <a16:creationId xmlns:a16="http://schemas.microsoft.com/office/drawing/2014/main" id="{FCA6C464-FDC3-542E-6748-9268672F5EB2}"/>
              </a:ext>
            </a:extLst>
          </p:cNvPr>
          <p:cNvSpPr/>
          <p:nvPr/>
        </p:nvSpPr>
        <p:spPr>
          <a:xfrm>
            <a:off x="11090317" y="3999271"/>
            <a:ext cx="2002274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endParaRPr lang="en-US" altLang="zh-HK" sz="1350" dirty="0"/>
          </a:p>
        </p:txBody>
      </p:sp>
      <p:pic>
        <p:nvPicPr>
          <p:cNvPr id="51" name="Image 8" descr="preencoded.png">
            <a:extLst>
              <a:ext uri="{FF2B5EF4-FFF2-40B4-BE49-F238E27FC236}">
                <a16:creationId xmlns:a16="http://schemas.microsoft.com/office/drawing/2014/main" id="{2A4C35B2-941B-A0ED-2B93-76F2818743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46903" y="4737907"/>
            <a:ext cx="189071" cy="189071"/>
          </a:xfrm>
          <a:prstGeom prst="rect">
            <a:avLst/>
          </a:prstGeom>
        </p:spPr>
      </p:pic>
      <p:sp>
        <p:nvSpPr>
          <p:cNvPr id="52" name="Text 13">
            <a:extLst>
              <a:ext uri="{FF2B5EF4-FFF2-40B4-BE49-F238E27FC236}">
                <a16:creationId xmlns:a16="http://schemas.microsoft.com/office/drawing/2014/main" id="{7DA185CB-A0E3-9F3A-7C3E-85930E4B31FA}"/>
              </a:ext>
            </a:extLst>
          </p:cNvPr>
          <p:cNvSpPr/>
          <p:nvPr/>
        </p:nvSpPr>
        <p:spPr>
          <a:xfrm>
            <a:off x="12231293" y="5182724"/>
            <a:ext cx="1838087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288" y="609601"/>
            <a:ext cx="6295112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Optuna Optimization Results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588290" y="1414263"/>
            <a:ext cx="6497717" cy="924163"/>
          </a:xfrm>
          <a:prstGeom prst="roundRect">
            <a:avLst>
              <a:gd name="adj" fmla="val 7928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zh-HK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89" y="1405690"/>
            <a:ext cx="114302" cy="9241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02591" y="1605120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price_per_night_per_guest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02591" y="1968618"/>
            <a:ext cx="619256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Transformation:</a:t>
            </a: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NONE</a:t>
            </a:r>
            <a:endParaRPr lang="en-US" sz="1300" dirty="0"/>
          </a:p>
        </p:txBody>
      </p:sp>
      <p:sp>
        <p:nvSpPr>
          <p:cNvPr id="37" name="Shape 2">
            <a:extLst>
              <a:ext uri="{FF2B5EF4-FFF2-40B4-BE49-F238E27FC236}">
                <a16:creationId xmlns:a16="http://schemas.microsoft.com/office/drawing/2014/main" id="{6F0BA61D-F6C6-C1E8-3C93-0737AB2C4C99}"/>
              </a:ext>
            </a:extLst>
          </p:cNvPr>
          <p:cNvSpPr/>
          <p:nvPr/>
        </p:nvSpPr>
        <p:spPr>
          <a:xfrm>
            <a:off x="588290" y="2422126"/>
            <a:ext cx="6497717" cy="924163"/>
          </a:xfrm>
          <a:prstGeom prst="roundRect">
            <a:avLst>
              <a:gd name="adj" fmla="val 7928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zh-HK" altLang="en-US"/>
          </a:p>
        </p:txBody>
      </p:sp>
      <p:pic>
        <p:nvPicPr>
          <p:cNvPr id="38" name="Image 0" descr="preencoded.png">
            <a:extLst>
              <a:ext uri="{FF2B5EF4-FFF2-40B4-BE49-F238E27FC236}">
                <a16:creationId xmlns:a16="http://schemas.microsoft.com/office/drawing/2014/main" id="{55398B24-6A1C-4C33-E0E9-6D042526E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89" y="2413553"/>
            <a:ext cx="114302" cy="924163"/>
          </a:xfrm>
          <a:prstGeom prst="rect">
            <a:avLst/>
          </a:prstGeom>
        </p:spPr>
      </p:pic>
      <p:sp>
        <p:nvSpPr>
          <p:cNvPr id="39" name="Text 3">
            <a:extLst>
              <a:ext uri="{FF2B5EF4-FFF2-40B4-BE49-F238E27FC236}">
                <a16:creationId xmlns:a16="http://schemas.microsoft.com/office/drawing/2014/main" id="{01CE8AE2-F41A-429E-280D-DF4DAF73B993}"/>
              </a:ext>
            </a:extLst>
          </p:cNvPr>
          <p:cNvSpPr/>
          <p:nvPr/>
        </p:nvSpPr>
        <p:spPr>
          <a:xfrm>
            <a:off x="702591" y="2612983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lead_time_squared</a:t>
            </a:r>
            <a:endParaRPr lang="en-US" sz="1650" dirty="0"/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06E7BE40-BE8A-1BA9-35D9-0DDA6375878A}"/>
              </a:ext>
            </a:extLst>
          </p:cNvPr>
          <p:cNvSpPr/>
          <p:nvPr/>
        </p:nvSpPr>
        <p:spPr>
          <a:xfrm>
            <a:off x="702591" y="2976481"/>
            <a:ext cx="619256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Transformation:</a:t>
            </a: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NONE</a:t>
            </a:r>
            <a:endParaRPr lang="en-US" sz="1300" dirty="0"/>
          </a:p>
        </p:txBody>
      </p:sp>
      <p:sp>
        <p:nvSpPr>
          <p:cNvPr id="41" name="Shape 2">
            <a:extLst>
              <a:ext uri="{FF2B5EF4-FFF2-40B4-BE49-F238E27FC236}">
                <a16:creationId xmlns:a16="http://schemas.microsoft.com/office/drawing/2014/main" id="{463F89FB-B4D5-66E4-0F17-0E723B8D7B69}"/>
              </a:ext>
            </a:extLst>
          </p:cNvPr>
          <p:cNvSpPr/>
          <p:nvPr/>
        </p:nvSpPr>
        <p:spPr>
          <a:xfrm>
            <a:off x="588289" y="3455708"/>
            <a:ext cx="6497717" cy="924163"/>
          </a:xfrm>
          <a:prstGeom prst="roundRect">
            <a:avLst>
              <a:gd name="adj" fmla="val 7928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zh-HK" altLang="en-US"/>
          </a:p>
        </p:txBody>
      </p:sp>
      <p:pic>
        <p:nvPicPr>
          <p:cNvPr id="42" name="Image 0" descr="preencoded.png">
            <a:extLst>
              <a:ext uri="{FF2B5EF4-FFF2-40B4-BE49-F238E27FC236}">
                <a16:creationId xmlns:a16="http://schemas.microsoft.com/office/drawing/2014/main" id="{A994BFDF-12FA-B934-2C7B-E94761443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88" y="3447135"/>
            <a:ext cx="114302" cy="924163"/>
          </a:xfrm>
          <a:prstGeom prst="rect">
            <a:avLst/>
          </a:prstGeom>
        </p:spPr>
      </p:pic>
      <p:sp>
        <p:nvSpPr>
          <p:cNvPr id="43" name="Text 3">
            <a:extLst>
              <a:ext uri="{FF2B5EF4-FFF2-40B4-BE49-F238E27FC236}">
                <a16:creationId xmlns:a16="http://schemas.microsoft.com/office/drawing/2014/main" id="{F2F8577F-B0DA-FE2B-4657-1312E3C8F66D}"/>
              </a:ext>
            </a:extLst>
          </p:cNvPr>
          <p:cNvSpPr/>
          <p:nvPr/>
        </p:nvSpPr>
        <p:spPr>
          <a:xfrm>
            <a:off x="702590" y="3646565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booking_stability_score</a:t>
            </a:r>
            <a:endParaRPr lang="en-US" sz="1650" dirty="0"/>
          </a:p>
        </p:txBody>
      </p:sp>
      <p:sp>
        <p:nvSpPr>
          <p:cNvPr id="44" name="Text 4">
            <a:extLst>
              <a:ext uri="{FF2B5EF4-FFF2-40B4-BE49-F238E27FC236}">
                <a16:creationId xmlns:a16="http://schemas.microsoft.com/office/drawing/2014/main" id="{0D8DEEB0-B366-CBB3-C99B-65BF4A3D5C47}"/>
              </a:ext>
            </a:extLst>
          </p:cNvPr>
          <p:cNvSpPr/>
          <p:nvPr/>
        </p:nvSpPr>
        <p:spPr>
          <a:xfrm>
            <a:off x="702590" y="4010063"/>
            <a:ext cx="619256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Transformation:</a:t>
            </a: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NONE</a:t>
            </a:r>
            <a:endParaRPr lang="en-US" sz="1300" dirty="0"/>
          </a:p>
        </p:txBody>
      </p:sp>
      <p:sp>
        <p:nvSpPr>
          <p:cNvPr id="46" name="Shape 2">
            <a:extLst>
              <a:ext uri="{FF2B5EF4-FFF2-40B4-BE49-F238E27FC236}">
                <a16:creationId xmlns:a16="http://schemas.microsoft.com/office/drawing/2014/main" id="{C10EEABE-A447-F69F-E5AD-CE0AD10C960C}"/>
              </a:ext>
            </a:extLst>
          </p:cNvPr>
          <p:cNvSpPr/>
          <p:nvPr/>
        </p:nvSpPr>
        <p:spPr>
          <a:xfrm>
            <a:off x="7208405" y="1414263"/>
            <a:ext cx="6497717" cy="924163"/>
          </a:xfrm>
          <a:prstGeom prst="roundRect">
            <a:avLst>
              <a:gd name="adj" fmla="val 7928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zh-HK" altLang="en-US"/>
          </a:p>
        </p:txBody>
      </p:sp>
      <p:pic>
        <p:nvPicPr>
          <p:cNvPr id="47" name="Image 0" descr="preencoded.png">
            <a:extLst>
              <a:ext uri="{FF2B5EF4-FFF2-40B4-BE49-F238E27FC236}">
                <a16:creationId xmlns:a16="http://schemas.microsoft.com/office/drawing/2014/main" id="{A8FD7BF4-6D0C-AA16-CC06-B8A39B07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404" y="1405690"/>
            <a:ext cx="114302" cy="924163"/>
          </a:xfrm>
          <a:prstGeom prst="rect">
            <a:avLst/>
          </a:prstGeom>
        </p:spPr>
      </p:pic>
      <p:sp>
        <p:nvSpPr>
          <p:cNvPr id="48" name="Text 3">
            <a:extLst>
              <a:ext uri="{FF2B5EF4-FFF2-40B4-BE49-F238E27FC236}">
                <a16:creationId xmlns:a16="http://schemas.microsoft.com/office/drawing/2014/main" id="{C25F3D41-ED9A-A3C3-51B4-3A4537374FF0}"/>
              </a:ext>
            </a:extLst>
          </p:cNvPr>
          <p:cNvSpPr/>
          <p:nvPr/>
        </p:nvSpPr>
        <p:spPr>
          <a:xfrm>
            <a:off x="7322706" y="1605120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weekend_ratio</a:t>
            </a:r>
            <a:endParaRPr lang="en-US" sz="1650" dirty="0"/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17FB9D9E-889E-A1B8-3FDB-B062C2B1D4D5}"/>
              </a:ext>
            </a:extLst>
          </p:cNvPr>
          <p:cNvSpPr/>
          <p:nvPr/>
        </p:nvSpPr>
        <p:spPr>
          <a:xfrm>
            <a:off x="7322706" y="1968618"/>
            <a:ext cx="619256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Transformation:</a:t>
            </a: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square</a:t>
            </a:r>
            <a:endParaRPr lang="en-US" sz="1300" dirty="0"/>
          </a:p>
        </p:txBody>
      </p:sp>
      <p:sp>
        <p:nvSpPr>
          <p:cNvPr id="50" name="Shape 2">
            <a:extLst>
              <a:ext uri="{FF2B5EF4-FFF2-40B4-BE49-F238E27FC236}">
                <a16:creationId xmlns:a16="http://schemas.microsoft.com/office/drawing/2014/main" id="{808BF268-11E8-9C11-EA3B-487D16959D1E}"/>
              </a:ext>
            </a:extLst>
          </p:cNvPr>
          <p:cNvSpPr/>
          <p:nvPr/>
        </p:nvSpPr>
        <p:spPr>
          <a:xfrm>
            <a:off x="7208405" y="2457169"/>
            <a:ext cx="6497717" cy="924163"/>
          </a:xfrm>
          <a:prstGeom prst="roundRect">
            <a:avLst>
              <a:gd name="adj" fmla="val 7928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zh-HK" altLang="en-US"/>
          </a:p>
        </p:txBody>
      </p:sp>
      <p:pic>
        <p:nvPicPr>
          <p:cNvPr id="51" name="Image 0" descr="preencoded.png">
            <a:extLst>
              <a:ext uri="{FF2B5EF4-FFF2-40B4-BE49-F238E27FC236}">
                <a16:creationId xmlns:a16="http://schemas.microsoft.com/office/drawing/2014/main" id="{6527DCF4-0784-215E-D439-3A67476C0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404" y="2448596"/>
            <a:ext cx="114302" cy="924163"/>
          </a:xfrm>
          <a:prstGeom prst="rect">
            <a:avLst/>
          </a:prstGeom>
        </p:spPr>
      </p:pic>
      <p:sp>
        <p:nvSpPr>
          <p:cNvPr id="52" name="Text 3">
            <a:extLst>
              <a:ext uri="{FF2B5EF4-FFF2-40B4-BE49-F238E27FC236}">
                <a16:creationId xmlns:a16="http://schemas.microsoft.com/office/drawing/2014/main" id="{C9C7F0F4-830D-1A9D-AF61-F0D6434F7AE1}"/>
              </a:ext>
            </a:extLst>
          </p:cNvPr>
          <p:cNvSpPr/>
          <p:nvPr/>
        </p:nvSpPr>
        <p:spPr>
          <a:xfrm>
            <a:off x="7322706" y="2648026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children_squared</a:t>
            </a:r>
            <a:endParaRPr lang="en-US" sz="1650" dirty="0"/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D7DCDF11-11BE-76C8-72B7-1332E15CFE57}"/>
              </a:ext>
            </a:extLst>
          </p:cNvPr>
          <p:cNvSpPr/>
          <p:nvPr/>
        </p:nvSpPr>
        <p:spPr>
          <a:xfrm>
            <a:off x="7322706" y="3011524"/>
            <a:ext cx="619256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Transformation:</a:t>
            </a: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NONE</a:t>
            </a:r>
            <a:endParaRPr lang="en-US" sz="1300" dirty="0"/>
          </a:p>
        </p:txBody>
      </p:sp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64BE15F6-7477-4473-7AF9-EBA5E28B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554502"/>
              </p:ext>
            </p:extLst>
          </p:nvPr>
        </p:nvGraphicFramePr>
        <p:xfrm>
          <a:off x="588288" y="4498614"/>
          <a:ext cx="13870939" cy="22453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865669">
                  <a:extLst>
                    <a:ext uri="{9D8B030D-6E8A-4147-A177-3AD203B41FA5}">
                      <a16:colId xmlns:a16="http://schemas.microsoft.com/office/drawing/2014/main" val="4283419548"/>
                    </a:ext>
                  </a:extLst>
                </a:gridCol>
                <a:gridCol w="3564919">
                  <a:extLst>
                    <a:ext uri="{9D8B030D-6E8A-4147-A177-3AD203B41FA5}">
                      <a16:colId xmlns:a16="http://schemas.microsoft.com/office/drawing/2014/main" val="379941459"/>
                    </a:ext>
                  </a:extLst>
                </a:gridCol>
                <a:gridCol w="3422322">
                  <a:extLst>
                    <a:ext uri="{9D8B030D-6E8A-4147-A177-3AD203B41FA5}">
                      <a16:colId xmlns:a16="http://schemas.microsoft.com/office/drawing/2014/main" val="2046345277"/>
                    </a:ext>
                  </a:extLst>
                </a:gridCol>
                <a:gridCol w="3018029">
                  <a:extLst>
                    <a:ext uri="{9D8B030D-6E8A-4147-A177-3AD203B41FA5}">
                      <a16:colId xmlns:a16="http://schemas.microsoft.com/office/drawing/2014/main" val="24979770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</a:t>
                      </a:r>
                      <a:endParaRPr lang="zh-HK" altLang="en-US" sz="200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accuracy</a:t>
                      </a:r>
                      <a:endParaRPr lang="zh-HK" altLang="en-US" sz="200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f1</a:t>
                      </a:r>
                      <a:endParaRPr lang="zh-HK" altLang="en-US" sz="2000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8336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Random Forest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highlight>
                            <a:srgbClr val="FF00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0.87</a:t>
                      </a:r>
                      <a:endParaRPr lang="zh-HK" altLang="en-US" dirty="0">
                        <a:highlight>
                          <a:srgbClr val="FF0000"/>
                        </a:highlight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0.82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59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XGBoost</a:t>
                      </a:r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0.85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0.80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highlight>
                            <a:srgbClr val="FFFF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0.93</a:t>
                      </a:r>
                      <a:endParaRPr lang="zh-HK" altLang="en-US" dirty="0">
                        <a:highlight>
                          <a:srgbClr val="FFFF00"/>
                        </a:highlight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405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MLP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0.84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highlight>
                            <a:srgbClr val="FFFF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0.78</a:t>
                      </a:r>
                      <a:endParaRPr lang="zh-HK" altLang="en-US" dirty="0">
                        <a:highlight>
                          <a:srgbClr val="FFFF00"/>
                        </a:highlight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highlight>
                            <a:srgbClr val="FFFF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0.92</a:t>
                      </a:r>
                      <a:endParaRPr lang="zh-HK" altLang="en-US" dirty="0">
                        <a:highlight>
                          <a:srgbClr val="FFFF00"/>
                        </a:highlight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50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Logistic Regression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0.79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0.72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highlight>
                            <a:srgbClr val="FFFF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57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Decision Tree 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highlight>
                            <a:srgbClr val="FF00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0.76</a:t>
                      </a:r>
                      <a:endParaRPr lang="zh-HK" altLang="en-US" dirty="0">
                        <a:highlight>
                          <a:srgbClr val="FF0000"/>
                        </a:highlight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0.55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0.79</a:t>
                      </a:r>
                      <a:endParaRPr lang="zh-HK" altLang="en-US" dirty="0">
                        <a:latin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615278"/>
                  </a:ext>
                </a:extLst>
              </a:tr>
            </a:tbl>
          </a:graphicData>
        </a:graphic>
      </p:graphicFrame>
      <p:sp>
        <p:nvSpPr>
          <p:cNvPr id="56" name="文字方塊 55">
            <a:extLst>
              <a:ext uri="{FF2B5EF4-FFF2-40B4-BE49-F238E27FC236}">
                <a16:creationId xmlns:a16="http://schemas.microsoft.com/office/drawing/2014/main" id="{DCFF6EB2-303B-9A32-3AC0-2B0D2FCE3C9F}"/>
              </a:ext>
            </a:extLst>
          </p:cNvPr>
          <p:cNvSpPr txBox="1"/>
          <p:nvPr/>
        </p:nvSpPr>
        <p:spPr>
          <a:xfrm>
            <a:off x="588288" y="6871290"/>
            <a:ext cx="1126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 a small AUC lift + accuracy down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original feature set already provides strong predictive power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lang="en-US" altLang="zh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Addiction features may lead to unnecessary complexity and potential overfitting</a:t>
            </a:r>
            <a:endParaRPr kumimoji="1" lang="en-US" altLang="zh-HK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altLang="zh-HK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Keep the current feature set for the best balance of performance and simplicity</a:t>
            </a:r>
            <a:endParaRPr kumimoji="1" lang="en-US" altLang="zh-HK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</TotalTime>
  <Words>1137</Words>
  <Application>Microsoft Macintosh PowerPoint</Application>
  <PresentationFormat>自訂</PresentationFormat>
  <Paragraphs>269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Wingdings</vt:lpstr>
      <vt:lpstr>Baskerville</vt:lpstr>
      <vt:lpstr>Arial</vt:lpstr>
      <vt:lpstr>Roboto Slab</vt:lpstr>
      <vt:lpstr>Roboto Slab Light</vt:lpstr>
      <vt:lpstr>Roboto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Renee Wong</cp:lastModifiedBy>
  <cp:revision>7</cp:revision>
  <cp:lastPrinted>2025-12-03T01:21:24Z</cp:lastPrinted>
  <dcterms:created xsi:type="dcterms:W3CDTF">2025-12-01T04:39:38Z</dcterms:created>
  <dcterms:modified xsi:type="dcterms:W3CDTF">2025-12-10T23:46:04Z</dcterms:modified>
</cp:coreProperties>
</file>